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7"/>
  </p:handoutMasterIdLst>
  <p:sldIdLst>
    <p:sldId id="256" r:id="rId3"/>
    <p:sldId id="257" r:id="rId5"/>
    <p:sldId id="546" r:id="rId6"/>
    <p:sldId id="547" r:id="rId7"/>
    <p:sldId id="548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573" r:id="rId33"/>
    <p:sldId id="574" r:id="rId34"/>
    <p:sldId id="575" r:id="rId35"/>
    <p:sldId id="576" r:id="rId36"/>
    <p:sldId id="406" r:id="rId37"/>
    <p:sldId id="589" r:id="rId38"/>
    <p:sldId id="590" r:id="rId39"/>
    <p:sldId id="592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3" r:id="rId49"/>
    <p:sldId id="645" r:id="rId50"/>
    <p:sldId id="608" r:id="rId51"/>
    <p:sldId id="609" r:id="rId52"/>
    <p:sldId id="610" r:id="rId53"/>
    <p:sldId id="611" r:id="rId54"/>
    <p:sldId id="612" r:id="rId55"/>
    <p:sldId id="613" r:id="rId56"/>
    <p:sldId id="614" r:id="rId57"/>
    <p:sldId id="615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</p:sldIdLst>
  <p:sldSz cx="9144000" cy="5143500" type="screen16x9"/>
  <p:notesSz cx="9144000" cy="5143500"/>
  <p:custDataLst>
    <p:tags r:id="rId7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556"/>
    <a:srgbClr val="1D41D5"/>
    <a:srgbClr val="427F7F"/>
    <a:srgbClr val="3F82A4"/>
    <a:srgbClr val="FFFFCC"/>
    <a:srgbClr val="7F244F"/>
    <a:srgbClr val="81034D"/>
    <a:srgbClr val="600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312" y="67"/>
      </p:cViewPr>
      <p:guideLst>
        <p:guide orient="horz" pos="2870"/>
        <p:guide pos="2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3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>
                <a:cs typeface="思源黑体" panose="020B0400000000000000" charset="-122"/>
              </a:rPr>
            </a:fld>
            <a:endParaRPr lang="zh-CN" altLang="en-US">
              <a:cs typeface="思源黑体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>
                <a:cs typeface="思源黑体" panose="020B0400000000000000" charset="-122"/>
              </a:rPr>
            </a:fld>
            <a:endParaRPr lang="zh-CN" altLang="en-US">
              <a:cs typeface="思源黑体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5309"/>
            <a:ext cx="73152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253E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253E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253E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953" y="953"/>
            <a:ext cx="9144476" cy="51435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直角三角形 8"/>
          <p:cNvSpPr/>
          <p:nvPr userDrawn="1"/>
        </p:nvSpPr>
        <p:spPr>
          <a:xfrm rot="5400000">
            <a:off x="2710815" y="580073"/>
            <a:ext cx="5143024" cy="39843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直角三角形 9"/>
          <p:cNvSpPr/>
          <p:nvPr userDrawn="1"/>
        </p:nvSpPr>
        <p:spPr>
          <a:xfrm rot="16200000">
            <a:off x="6617018" y="2616041"/>
            <a:ext cx="2850833" cy="220599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32904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平行四边形 12"/>
          <p:cNvSpPr/>
          <p:nvPr userDrawn="1"/>
        </p:nvSpPr>
        <p:spPr>
          <a:xfrm>
            <a:off x="6016943" y="2707958"/>
            <a:ext cx="2935605" cy="2436019"/>
          </a:xfrm>
          <a:prstGeom prst="parallelogram">
            <a:avLst>
              <a:gd name="adj" fmla="val 75255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1337786"/>
            <a:ext cx="4720590" cy="1336834"/>
          </a:xfrm>
        </p:spPr>
        <p:txBody>
          <a:bodyPr anchor="b"/>
          <a:lstStyle>
            <a:lvl1pPr>
              <a:defRPr sz="3600" b="1">
                <a:solidFill>
                  <a:srgbClr val="173887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67690" y="2674620"/>
            <a:ext cx="4206716" cy="1124903"/>
          </a:xfrm>
        </p:spPr>
        <p:txBody>
          <a:bodyPr/>
          <a:lstStyle>
            <a:lvl1pPr marL="0" indent="0">
              <a:buNone/>
              <a:defRPr sz="2100">
                <a:solidFill>
                  <a:srgbClr val="1738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矩形 13"/>
          <p:cNvSpPr/>
          <p:nvPr userDrawn="1"/>
        </p:nvSpPr>
        <p:spPr>
          <a:xfrm>
            <a:off x="112395" y="4853464"/>
            <a:ext cx="249031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VMWare Spring Professional </a:t>
            </a:r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认证课程 </a:t>
            </a:r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V1.0</a:t>
            </a:r>
            <a:endParaRPr lang="en-US" altLang="zh-CN" sz="900">
              <a:solidFill>
                <a:srgbClr val="173887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12395" y="4637246"/>
            <a:ext cx="302847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达内时代科技集团  </a:t>
            </a:r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|  VMWare Spring </a:t>
            </a:r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中国教育管理中心</a:t>
            </a:r>
            <a:endParaRPr lang="zh-CN" altLang="en-US" sz="900">
              <a:solidFill>
                <a:srgbClr val="173887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50631"/>
            <a:ext cx="9144000" cy="9001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3326606" y="4837748"/>
            <a:ext cx="249031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VMWare Spring Professional </a:t>
            </a:r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认证课程 </a:t>
            </a:r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V1.0</a:t>
            </a:r>
            <a:endParaRPr lang="en-US" altLang="zh-CN" sz="900">
              <a:solidFill>
                <a:srgbClr val="173887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3344" y="4837748"/>
            <a:ext cx="302847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达内时代科技集团  </a:t>
            </a:r>
            <a:r>
              <a:rPr lang="en-US" altLang="zh-CN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|  VMWare Spring </a:t>
            </a:r>
            <a:r>
              <a:rPr lang="zh-CN" altLang="en-US" sz="900">
                <a:solidFill>
                  <a:srgbClr val="173887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中国教育管理中心</a:t>
            </a:r>
            <a:endParaRPr lang="zh-CN" altLang="en-US" sz="900">
              <a:solidFill>
                <a:srgbClr val="173887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27171" y="197168"/>
            <a:ext cx="6750000" cy="486000"/>
          </a:xfrm>
        </p:spPr>
        <p:txBody>
          <a:bodyPr/>
          <a:lstStyle>
            <a:lvl1pPr eaLnBrk="1" fontAlgn="auto" latinLnBrk="0" hangingPunct="1">
              <a:lnSpc>
                <a:spcPct val="100000"/>
              </a:lnSpc>
              <a:defRPr sz="2400" b="1">
                <a:solidFill>
                  <a:srgbClr val="173887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112" y="131762"/>
            <a:ext cx="8613775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0253E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054" y="914336"/>
            <a:ext cx="8046084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3599" y="4829480"/>
            <a:ext cx="27432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宋体" panose="02010600030101010101" pitchFamily="2" charset="-122"/>
          <a:ea typeface="思源黑体" panose="020B0400000000000000" charset="-122"/>
          <a:cs typeface="宋体" panose="02010600030101010101" pitchFamily="2" charset="-122"/>
          <a:sym typeface="思源黑体" panose="020B0400000000000000" charset="-122"/>
        </a:defRPr>
      </a:lvl1pPr>
    </p:titleStyle>
    <p:bodyStyle>
      <a:lvl1pPr marL="0">
        <a:defRPr>
          <a:latin typeface="宋体" panose="02010600030101010101" pitchFamily="2" charset="-122"/>
          <a:ea typeface="思源黑体" panose="020B0400000000000000" charset="-122"/>
          <a:cs typeface="宋体" panose="02010600030101010101" pitchFamily="2" charset="-122"/>
          <a:sym typeface="思源黑体" panose="020B0400000000000000" charset="-122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en.wikipedia.org/wiki/Template_method_patter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903285" y="498233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828" y="19016"/>
                  </a:moveTo>
                  <a:lnTo>
                    <a:pt x="4222" y="19016"/>
                  </a:lnTo>
                  <a:lnTo>
                    <a:pt x="0" y="14687"/>
                  </a:lnTo>
                  <a:lnTo>
                    <a:pt x="0" y="4236"/>
                  </a:lnTo>
                  <a:lnTo>
                    <a:pt x="4222" y="0"/>
                  </a:lnTo>
                  <a:lnTo>
                    <a:pt x="14828" y="0"/>
                  </a:lnTo>
                  <a:lnTo>
                    <a:pt x="16048" y="1224"/>
                  </a:lnTo>
                  <a:lnTo>
                    <a:pt x="5066" y="1224"/>
                  </a:lnTo>
                  <a:lnTo>
                    <a:pt x="1410" y="4896"/>
                  </a:lnTo>
                  <a:lnTo>
                    <a:pt x="1410" y="13839"/>
                  </a:lnTo>
                  <a:lnTo>
                    <a:pt x="5066" y="17512"/>
                  </a:lnTo>
                  <a:lnTo>
                    <a:pt x="16295" y="17512"/>
                  </a:lnTo>
                  <a:lnTo>
                    <a:pt x="14828" y="19016"/>
                  </a:lnTo>
                  <a:close/>
                </a:path>
                <a:path w="19050" h="19050">
                  <a:moveTo>
                    <a:pt x="16295" y="17512"/>
                  </a:moveTo>
                  <a:lnTo>
                    <a:pt x="13984" y="17512"/>
                  </a:lnTo>
                  <a:lnTo>
                    <a:pt x="17548" y="13839"/>
                  </a:lnTo>
                  <a:lnTo>
                    <a:pt x="17459" y="4896"/>
                  </a:lnTo>
                  <a:lnTo>
                    <a:pt x="13984" y="1224"/>
                  </a:lnTo>
                  <a:lnTo>
                    <a:pt x="16048" y="1224"/>
                  </a:lnTo>
                  <a:lnTo>
                    <a:pt x="19051" y="4236"/>
                  </a:lnTo>
                  <a:lnTo>
                    <a:pt x="19051" y="14687"/>
                  </a:lnTo>
                  <a:lnTo>
                    <a:pt x="16295" y="17512"/>
                  </a:lnTo>
                  <a:close/>
                </a:path>
                <a:path w="19050" h="19050">
                  <a:moveTo>
                    <a:pt x="7507" y="14403"/>
                  </a:moveTo>
                  <a:lnTo>
                    <a:pt x="6383" y="14403"/>
                  </a:lnTo>
                  <a:lnTo>
                    <a:pt x="6383" y="4236"/>
                  </a:lnTo>
                  <a:lnTo>
                    <a:pt x="11826" y="4236"/>
                  </a:lnTo>
                  <a:lnTo>
                    <a:pt x="12918" y="5176"/>
                  </a:lnTo>
                  <a:lnTo>
                    <a:pt x="7321" y="5176"/>
                  </a:lnTo>
                  <a:lnTo>
                    <a:pt x="7321" y="9603"/>
                  </a:lnTo>
                  <a:lnTo>
                    <a:pt x="12291" y="9603"/>
                  </a:lnTo>
                  <a:lnTo>
                    <a:pt x="11075" y="10166"/>
                  </a:lnTo>
                  <a:lnTo>
                    <a:pt x="11251" y="10450"/>
                  </a:lnTo>
                  <a:lnTo>
                    <a:pt x="9947" y="10450"/>
                  </a:lnTo>
                  <a:lnTo>
                    <a:pt x="7507" y="10544"/>
                  </a:lnTo>
                  <a:lnTo>
                    <a:pt x="7507" y="14403"/>
                  </a:lnTo>
                  <a:close/>
                </a:path>
                <a:path w="19050" h="19050">
                  <a:moveTo>
                    <a:pt x="12291" y="9603"/>
                  </a:moveTo>
                  <a:lnTo>
                    <a:pt x="11075" y="9603"/>
                  </a:lnTo>
                  <a:lnTo>
                    <a:pt x="12012" y="8756"/>
                  </a:lnTo>
                  <a:lnTo>
                    <a:pt x="12012" y="5930"/>
                  </a:lnTo>
                  <a:lnTo>
                    <a:pt x="11075" y="5176"/>
                  </a:lnTo>
                  <a:lnTo>
                    <a:pt x="12918" y="5176"/>
                  </a:lnTo>
                  <a:lnTo>
                    <a:pt x="13139" y="5367"/>
                  </a:lnTo>
                  <a:lnTo>
                    <a:pt x="13139" y="8756"/>
                  </a:lnTo>
                  <a:lnTo>
                    <a:pt x="12291" y="9603"/>
                  </a:lnTo>
                  <a:close/>
                </a:path>
                <a:path w="19050" h="19050">
                  <a:moveTo>
                    <a:pt x="13701" y="14403"/>
                  </a:moveTo>
                  <a:lnTo>
                    <a:pt x="12481" y="14403"/>
                  </a:lnTo>
                  <a:lnTo>
                    <a:pt x="9947" y="10450"/>
                  </a:lnTo>
                  <a:lnTo>
                    <a:pt x="11251" y="10450"/>
                  </a:lnTo>
                  <a:lnTo>
                    <a:pt x="13701" y="14403"/>
                  </a:lnTo>
                  <a:close/>
                </a:path>
              </a:pathLst>
            </a:custGeom>
            <a:solidFill>
              <a:srgbClr val="008773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87362" y="0"/>
              <a:ext cx="8356637" cy="5143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412" y="3109911"/>
              <a:ext cx="738505" cy="0"/>
            </a:xfrm>
            <a:custGeom>
              <a:avLst/>
              <a:gdLst/>
              <a:ahLst/>
              <a:cxnLst/>
              <a:rect l="l" t="t" r="r" b="b"/>
              <a:pathLst>
                <a:path w="738505">
                  <a:moveTo>
                    <a:pt x="0" y="0"/>
                  </a:moveTo>
                  <a:lnTo>
                    <a:pt x="738186" y="0"/>
                  </a:lnTo>
                </a:path>
              </a:pathLst>
            </a:custGeom>
            <a:ln w="38099">
              <a:solidFill>
                <a:srgbClr val="F6DC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84275" y="819162"/>
              <a:ext cx="47625" cy="307975"/>
            </a:xfrm>
            <a:custGeom>
              <a:avLst/>
              <a:gdLst/>
              <a:ahLst/>
              <a:cxnLst/>
              <a:rect l="l" t="t" r="r" b="b"/>
              <a:pathLst>
                <a:path w="47625" h="307975">
                  <a:moveTo>
                    <a:pt x="47409" y="0"/>
                  </a:moveTo>
                  <a:lnTo>
                    <a:pt x="0" y="0"/>
                  </a:lnTo>
                  <a:lnTo>
                    <a:pt x="0" y="45961"/>
                  </a:lnTo>
                  <a:lnTo>
                    <a:pt x="47409" y="45961"/>
                  </a:lnTo>
                  <a:lnTo>
                    <a:pt x="47409" y="0"/>
                  </a:lnTo>
                  <a:close/>
                </a:path>
                <a:path w="47625" h="307975">
                  <a:moveTo>
                    <a:pt x="47599" y="79705"/>
                  </a:moveTo>
                  <a:lnTo>
                    <a:pt x="0" y="79705"/>
                  </a:lnTo>
                  <a:lnTo>
                    <a:pt x="0" y="307594"/>
                  </a:lnTo>
                  <a:lnTo>
                    <a:pt x="47599" y="307594"/>
                  </a:lnTo>
                  <a:lnTo>
                    <a:pt x="47599" y="79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844" y="898661"/>
              <a:ext cx="461032" cy="2332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490" y="895509"/>
              <a:ext cx="198123" cy="2310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5000" y="819162"/>
              <a:ext cx="1336675" cy="307975"/>
            </a:xfrm>
            <a:custGeom>
              <a:avLst/>
              <a:gdLst/>
              <a:ahLst/>
              <a:cxnLst/>
              <a:rect l="l" t="t" r="r" b="b"/>
              <a:pathLst>
                <a:path w="1336675" h="307975">
                  <a:moveTo>
                    <a:pt x="210159" y="94703"/>
                  </a:moveTo>
                  <a:lnTo>
                    <a:pt x="200825" y="50774"/>
                  </a:lnTo>
                  <a:lnTo>
                    <a:pt x="174853" y="21450"/>
                  </a:lnTo>
                  <a:lnTo>
                    <a:pt x="134886" y="5080"/>
                  </a:lnTo>
                  <a:lnTo>
                    <a:pt x="83553" y="0"/>
                  </a:lnTo>
                  <a:lnTo>
                    <a:pt x="0" y="0"/>
                  </a:lnTo>
                  <a:lnTo>
                    <a:pt x="0" y="307390"/>
                  </a:lnTo>
                  <a:lnTo>
                    <a:pt x="49377" y="307390"/>
                  </a:lnTo>
                  <a:lnTo>
                    <a:pt x="49377" y="42811"/>
                  </a:lnTo>
                  <a:lnTo>
                    <a:pt x="84531" y="42811"/>
                  </a:lnTo>
                  <a:lnTo>
                    <a:pt x="89674" y="43002"/>
                  </a:lnTo>
                  <a:lnTo>
                    <a:pt x="95199" y="43205"/>
                  </a:lnTo>
                  <a:lnTo>
                    <a:pt x="123253" y="46837"/>
                  </a:lnTo>
                  <a:lnTo>
                    <a:pt x="143179" y="56540"/>
                  </a:lnTo>
                  <a:lnTo>
                    <a:pt x="155067" y="72364"/>
                  </a:lnTo>
                  <a:lnTo>
                    <a:pt x="159004" y="94310"/>
                  </a:lnTo>
                  <a:lnTo>
                    <a:pt x="159004" y="98056"/>
                  </a:lnTo>
                  <a:lnTo>
                    <a:pt x="155613" y="119062"/>
                  </a:lnTo>
                  <a:lnTo>
                    <a:pt x="144678" y="135242"/>
                  </a:lnTo>
                  <a:lnTo>
                    <a:pt x="125006" y="145669"/>
                  </a:lnTo>
                  <a:lnTo>
                    <a:pt x="95402" y="149352"/>
                  </a:lnTo>
                  <a:lnTo>
                    <a:pt x="81572" y="149352"/>
                  </a:lnTo>
                  <a:lnTo>
                    <a:pt x="81572" y="190792"/>
                  </a:lnTo>
                  <a:lnTo>
                    <a:pt x="86512" y="190982"/>
                  </a:lnTo>
                  <a:lnTo>
                    <a:pt x="90855" y="191185"/>
                  </a:lnTo>
                  <a:lnTo>
                    <a:pt x="95592" y="191185"/>
                  </a:lnTo>
                  <a:lnTo>
                    <a:pt x="141833" y="186016"/>
                  </a:lnTo>
                  <a:lnTo>
                    <a:pt x="178066" y="169697"/>
                  </a:lnTo>
                  <a:lnTo>
                    <a:pt x="201701" y="140995"/>
                  </a:lnTo>
                  <a:lnTo>
                    <a:pt x="210159" y="98640"/>
                  </a:lnTo>
                  <a:lnTo>
                    <a:pt x="210159" y="94703"/>
                  </a:lnTo>
                  <a:close/>
                </a:path>
                <a:path w="1336675" h="307975">
                  <a:moveTo>
                    <a:pt x="954849" y="79502"/>
                  </a:moveTo>
                  <a:lnTo>
                    <a:pt x="877417" y="79502"/>
                  </a:lnTo>
                  <a:lnTo>
                    <a:pt x="877417" y="30378"/>
                  </a:lnTo>
                  <a:lnTo>
                    <a:pt x="829208" y="36690"/>
                  </a:lnTo>
                  <a:lnTo>
                    <a:pt x="829208" y="248805"/>
                  </a:lnTo>
                  <a:lnTo>
                    <a:pt x="833031" y="274878"/>
                  </a:lnTo>
                  <a:lnTo>
                    <a:pt x="844791" y="292989"/>
                  </a:lnTo>
                  <a:lnTo>
                    <a:pt x="864971" y="303568"/>
                  </a:lnTo>
                  <a:lnTo>
                    <a:pt x="894003" y="307009"/>
                  </a:lnTo>
                  <a:lnTo>
                    <a:pt x="954849" y="307009"/>
                  </a:lnTo>
                  <a:lnTo>
                    <a:pt x="954849" y="270306"/>
                  </a:lnTo>
                  <a:lnTo>
                    <a:pt x="910005" y="270306"/>
                  </a:lnTo>
                  <a:lnTo>
                    <a:pt x="896747" y="269849"/>
                  </a:lnTo>
                  <a:lnTo>
                    <a:pt x="886447" y="267322"/>
                  </a:lnTo>
                  <a:lnTo>
                    <a:pt x="879779" y="260896"/>
                  </a:lnTo>
                  <a:lnTo>
                    <a:pt x="877417" y="248805"/>
                  </a:lnTo>
                  <a:lnTo>
                    <a:pt x="877417" y="116205"/>
                  </a:lnTo>
                  <a:lnTo>
                    <a:pt x="954849" y="116205"/>
                  </a:lnTo>
                  <a:lnTo>
                    <a:pt x="954849" y="79502"/>
                  </a:lnTo>
                  <a:close/>
                </a:path>
                <a:path w="1336675" h="307975">
                  <a:moveTo>
                    <a:pt x="1274838" y="0"/>
                  </a:moveTo>
                  <a:lnTo>
                    <a:pt x="1227239" y="0"/>
                  </a:lnTo>
                  <a:lnTo>
                    <a:pt x="1227239" y="307594"/>
                  </a:lnTo>
                  <a:lnTo>
                    <a:pt x="1274838" y="307594"/>
                  </a:lnTo>
                  <a:lnTo>
                    <a:pt x="1274838" y="0"/>
                  </a:lnTo>
                  <a:close/>
                </a:path>
                <a:path w="1336675" h="307975">
                  <a:moveTo>
                    <a:pt x="1325410" y="297916"/>
                  </a:moveTo>
                  <a:lnTo>
                    <a:pt x="1320253" y="289636"/>
                  </a:lnTo>
                  <a:lnTo>
                    <a:pt x="1319872" y="289039"/>
                  </a:lnTo>
                  <a:lnTo>
                    <a:pt x="1322247" y="288061"/>
                  </a:lnTo>
                  <a:lnTo>
                    <a:pt x="1322438" y="287858"/>
                  </a:lnTo>
                  <a:lnTo>
                    <a:pt x="1324229" y="286092"/>
                  </a:lnTo>
                  <a:lnTo>
                    <a:pt x="1324229" y="278980"/>
                  </a:lnTo>
                  <a:lnTo>
                    <a:pt x="1323759" y="278587"/>
                  </a:lnTo>
                  <a:lnTo>
                    <a:pt x="1321854" y="276961"/>
                  </a:lnTo>
                  <a:lnTo>
                    <a:pt x="1321854" y="280162"/>
                  </a:lnTo>
                  <a:lnTo>
                    <a:pt x="1321854" y="286092"/>
                  </a:lnTo>
                  <a:lnTo>
                    <a:pt x="1319872" y="287858"/>
                  </a:lnTo>
                  <a:lnTo>
                    <a:pt x="1311973" y="287858"/>
                  </a:lnTo>
                  <a:lnTo>
                    <a:pt x="1311973" y="278587"/>
                  </a:lnTo>
                  <a:lnTo>
                    <a:pt x="1319872" y="278587"/>
                  </a:lnTo>
                  <a:lnTo>
                    <a:pt x="1321854" y="280162"/>
                  </a:lnTo>
                  <a:lnTo>
                    <a:pt x="1321854" y="276961"/>
                  </a:lnTo>
                  <a:lnTo>
                    <a:pt x="1321460" y="276618"/>
                  </a:lnTo>
                  <a:lnTo>
                    <a:pt x="1310005" y="276618"/>
                  </a:lnTo>
                  <a:lnTo>
                    <a:pt x="1310005" y="297916"/>
                  </a:lnTo>
                  <a:lnTo>
                    <a:pt x="1312367" y="297916"/>
                  </a:lnTo>
                  <a:lnTo>
                    <a:pt x="1312367" y="289839"/>
                  </a:lnTo>
                  <a:lnTo>
                    <a:pt x="1317510" y="289636"/>
                  </a:lnTo>
                  <a:lnTo>
                    <a:pt x="1322844" y="297916"/>
                  </a:lnTo>
                  <a:lnTo>
                    <a:pt x="1325410" y="297916"/>
                  </a:lnTo>
                  <a:close/>
                </a:path>
                <a:path w="1336675" h="307975">
                  <a:moveTo>
                    <a:pt x="1325930" y="270306"/>
                  </a:moveTo>
                  <a:lnTo>
                    <a:pt x="1324419" y="269290"/>
                  </a:lnTo>
                  <a:lnTo>
                    <a:pt x="1316520" y="267741"/>
                  </a:lnTo>
                  <a:lnTo>
                    <a:pt x="1308735" y="269290"/>
                  </a:lnTo>
                  <a:lnTo>
                    <a:pt x="1307236" y="270306"/>
                  </a:lnTo>
                  <a:lnTo>
                    <a:pt x="1325930" y="270306"/>
                  </a:lnTo>
                  <a:close/>
                </a:path>
                <a:path w="1336675" h="307975">
                  <a:moveTo>
                    <a:pt x="1326134" y="270433"/>
                  </a:moveTo>
                  <a:lnTo>
                    <a:pt x="1326007" y="270319"/>
                  </a:lnTo>
                  <a:lnTo>
                    <a:pt x="1326134" y="270433"/>
                  </a:lnTo>
                  <a:close/>
                </a:path>
                <a:path w="1336675" h="307975">
                  <a:moveTo>
                    <a:pt x="1336675" y="287667"/>
                  </a:moveTo>
                  <a:lnTo>
                    <a:pt x="1335100" y="279895"/>
                  </a:lnTo>
                  <a:lnTo>
                    <a:pt x="1330820" y="273558"/>
                  </a:lnTo>
                  <a:lnTo>
                    <a:pt x="1326134" y="270433"/>
                  </a:lnTo>
                  <a:lnTo>
                    <a:pt x="1333500" y="278193"/>
                  </a:lnTo>
                  <a:lnTo>
                    <a:pt x="1333500" y="296735"/>
                  </a:lnTo>
                  <a:lnTo>
                    <a:pt x="1326007" y="304444"/>
                  </a:lnTo>
                  <a:lnTo>
                    <a:pt x="1307236" y="304444"/>
                  </a:lnTo>
                  <a:lnTo>
                    <a:pt x="1299540" y="296735"/>
                  </a:lnTo>
                  <a:lnTo>
                    <a:pt x="1299540" y="278003"/>
                  </a:lnTo>
                  <a:lnTo>
                    <a:pt x="1307223" y="270319"/>
                  </a:lnTo>
                  <a:lnTo>
                    <a:pt x="1302397" y="273558"/>
                  </a:lnTo>
                  <a:lnTo>
                    <a:pt x="1298130" y="279895"/>
                  </a:lnTo>
                  <a:lnTo>
                    <a:pt x="1296568" y="287667"/>
                  </a:lnTo>
                  <a:lnTo>
                    <a:pt x="1298130" y="295363"/>
                  </a:lnTo>
                  <a:lnTo>
                    <a:pt x="1302397" y="301701"/>
                  </a:lnTo>
                  <a:lnTo>
                    <a:pt x="1308735" y="306006"/>
                  </a:lnTo>
                  <a:lnTo>
                    <a:pt x="1316520" y="307594"/>
                  </a:lnTo>
                  <a:lnTo>
                    <a:pt x="1324419" y="306006"/>
                  </a:lnTo>
                  <a:lnTo>
                    <a:pt x="1326743" y="304444"/>
                  </a:lnTo>
                  <a:lnTo>
                    <a:pt x="1330820" y="301701"/>
                  </a:lnTo>
                  <a:lnTo>
                    <a:pt x="1335100" y="295363"/>
                  </a:lnTo>
                  <a:lnTo>
                    <a:pt x="1336675" y="287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41459" y="4851527"/>
            <a:ext cx="20053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© </a:t>
            </a:r>
            <a:r>
              <a:rPr sz="60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Copyright </a:t>
            </a:r>
            <a:r>
              <a:rPr sz="600" spc="2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2020 </a:t>
            </a:r>
            <a:r>
              <a:rPr sz="6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Pivotal Software,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Inc. </a:t>
            </a:r>
            <a:r>
              <a:rPr sz="600" spc="-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All rights</a:t>
            </a:r>
            <a:r>
              <a:rPr sz="600" spc="-114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Reserved.</a:t>
            </a:r>
            <a:endParaRPr sz="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8115" y="4444867"/>
            <a:ext cx="2309495" cy="455295"/>
            <a:chOff x="438115" y="4444867"/>
            <a:chExt cx="2309495" cy="455295"/>
          </a:xfrm>
        </p:grpSpPr>
        <p:sp>
          <p:nvSpPr>
            <p:cNvPr id="18" name="object 18"/>
            <p:cNvSpPr/>
            <p:nvPr/>
          </p:nvSpPr>
          <p:spPr>
            <a:xfrm>
              <a:off x="438115" y="4444867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4" h="455295">
                  <a:moveTo>
                    <a:pt x="227633" y="455298"/>
                  </a:moveTo>
                  <a:lnTo>
                    <a:pt x="186848" y="451653"/>
                  </a:lnTo>
                  <a:lnTo>
                    <a:pt x="148464" y="441133"/>
                  </a:lnTo>
                  <a:lnTo>
                    <a:pt x="113114" y="424365"/>
                  </a:lnTo>
                  <a:lnTo>
                    <a:pt x="81432" y="401971"/>
                  </a:lnTo>
                  <a:lnTo>
                    <a:pt x="42588" y="360057"/>
                  </a:lnTo>
                  <a:lnTo>
                    <a:pt x="19645" y="320098"/>
                  </a:lnTo>
                  <a:lnTo>
                    <a:pt x="5090" y="275584"/>
                  </a:lnTo>
                  <a:lnTo>
                    <a:pt x="0" y="227633"/>
                  </a:lnTo>
                  <a:lnTo>
                    <a:pt x="4624" y="181894"/>
                  </a:lnTo>
                  <a:lnTo>
                    <a:pt x="17888" y="139229"/>
                  </a:lnTo>
                  <a:lnTo>
                    <a:pt x="38875" y="100571"/>
                  </a:lnTo>
                  <a:lnTo>
                    <a:pt x="66670" y="66851"/>
                  </a:lnTo>
                  <a:lnTo>
                    <a:pt x="100359" y="39002"/>
                  </a:lnTo>
                  <a:lnTo>
                    <a:pt x="139026" y="17955"/>
                  </a:lnTo>
                  <a:lnTo>
                    <a:pt x="181756" y="4644"/>
                  </a:lnTo>
                  <a:lnTo>
                    <a:pt x="227633" y="0"/>
                  </a:lnTo>
                  <a:lnTo>
                    <a:pt x="274190" y="4828"/>
                  </a:lnTo>
                  <a:lnTo>
                    <a:pt x="317482" y="18631"/>
                  </a:lnTo>
                  <a:lnTo>
                    <a:pt x="356573" y="40384"/>
                  </a:lnTo>
                  <a:lnTo>
                    <a:pt x="390530" y="69062"/>
                  </a:lnTo>
                  <a:lnTo>
                    <a:pt x="399810" y="69062"/>
                  </a:lnTo>
                  <a:lnTo>
                    <a:pt x="356644" y="113704"/>
                  </a:lnTo>
                  <a:lnTo>
                    <a:pt x="319135" y="135533"/>
                  </a:lnTo>
                  <a:lnTo>
                    <a:pt x="280511" y="149053"/>
                  </a:lnTo>
                  <a:lnTo>
                    <a:pt x="213123" y="156448"/>
                  </a:lnTo>
                  <a:lnTo>
                    <a:pt x="180851" y="159517"/>
                  </a:lnTo>
                  <a:lnTo>
                    <a:pt x="148572" y="168121"/>
                  </a:lnTo>
                  <a:lnTo>
                    <a:pt x="106996" y="193046"/>
                  </a:lnTo>
                  <a:lnTo>
                    <a:pt x="80928" y="226541"/>
                  </a:lnTo>
                  <a:lnTo>
                    <a:pt x="69042" y="263847"/>
                  </a:lnTo>
                  <a:lnTo>
                    <a:pt x="70015" y="300202"/>
                  </a:lnTo>
                  <a:lnTo>
                    <a:pt x="82523" y="330845"/>
                  </a:lnTo>
                  <a:lnTo>
                    <a:pt x="105243" y="351016"/>
                  </a:lnTo>
                  <a:lnTo>
                    <a:pt x="108576" y="352906"/>
                  </a:lnTo>
                  <a:lnTo>
                    <a:pt x="228441" y="352906"/>
                  </a:lnTo>
                  <a:lnTo>
                    <a:pt x="209550" y="359344"/>
                  </a:lnTo>
                  <a:lnTo>
                    <a:pt x="192986" y="364412"/>
                  </a:lnTo>
                  <a:lnTo>
                    <a:pt x="84573" y="364412"/>
                  </a:lnTo>
                  <a:lnTo>
                    <a:pt x="79061" y="366847"/>
                  </a:lnTo>
                  <a:lnTo>
                    <a:pt x="75247" y="371494"/>
                  </a:lnTo>
                  <a:lnTo>
                    <a:pt x="71470" y="378408"/>
                  </a:lnTo>
                  <a:lnTo>
                    <a:pt x="70772" y="385775"/>
                  </a:lnTo>
                  <a:lnTo>
                    <a:pt x="73025" y="392788"/>
                  </a:lnTo>
                  <a:lnTo>
                    <a:pt x="78099" y="398639"/>
                  </a:lnTo>
                  <a:lnTo>
                    <a:pt x="81592" y="401715"/>
                  </a:lnTo>
                  <a:lnTo>
                    <a:pt x="85887" y="403189"/>
                  </a:lnTo>
                  <a:lnTo>
                    <a:pt x="371281" y="403189"/>
                  </a:lnTo>
                  <a:lnTo>
                    <a:pt x="364742" y="409297"/>
                  </a:lnTo>
                  <a:lnTo>
                    <a:pt x="323662" y="434048"/>
                  </a:lnTo>
                  <a:lnTo>
                    <a:pt x="277558" y="449784"/>
                  </a:lnTo>
                  <a:lnTo>
                    <a:pt x="227633" y="455298"/>
                  </a:lnTo>
                  <a:close/>
                </a:path>
                <a:path w="455294" h="455295">
                  <a:moveTo>
                    <a:pt x="399810" y="69062"/>
                  </a:moveTo>
                  <a:lnTo>
                    <a:pt x="390530" y="69062"/>
                  </a:lnTo>
                  <a:lnTo>
                    <a:pt x="397404" y="59153"/>
                  </a:lnTo>
                  <a:lnTo>
                    <a:pt x="403746" y="48704"/>
                  </a:lnTo>
                  <a:lnTo>
                    <a:pt x="409553" y="37714"/>
                  </a:lnTo>
                  <a:lnTo>
                    <a:pt x="414822" y="26182"/>
                  </a:lnTo>
                  <a:lnTo>
                    <a:pt x="422327" y="50474"/>
                  </a:lnTo>
                  <a:lnTo>
                    <a:pt x="412419" y="50474"/>
                  </a:lnTo>
                  <a:lnTo>
                    <a:pt x="399810" y="69062"/>
                  </a:lnTo>
                  <a:close/>
                </a:path>
                <a:path w="455294" h="455295">
                  <a:moveTo>
                    <a:pt x="393756" y="382198"/>
                  </a:moveTo>
                  <a:lnTo>
                    <a:pt x="259104" y="382198"/>
                  </a:lnTo>
                  <a:lnTo>
                    <a:pt x="303240" y="380308"/>
                  </a:lnTo>
                  <a:lnTo>
                    <a:pt x="345399" y="372652"/>
                  </a:lnTo>
                  <a:lnTo>
                    <a:pt x="383100" y="356253"/>
                  </a:lnTo>
                  <a:lnTo>
                    <a:pt x="413861" y="328134"/>
                  </a:lnTo>
                  <a:lnTo>
                    <a:pt x="435448" y="286562"/>
                  </a:lnTo>
                  <a:lnTo>
                    <a:pt x="444815" y="239740"/>
                  </a:lnTo>
                  <a:lnTo>
                    <a:pt x="444578" y="190194"/>
                  </a:lnTo>
                  <a:lnTo>
                    <a:pt x="437355" y="140450"/>
                  </a:lnTo>
                  <a:lnTo>
                    <a:pt x="425763" y="93034"/>
                  </a:lnTo>
                  <a:lnTo>
                    <a:pt x="412419" y="50474"/>
                  </a:lnTo>
                  <a:lnTo>
                    <a:pt x="422327" y="50474"/>
                  </a:lnTo>
                  <a:lnTo>
                    <a:pt x="434190" y="88872"/>
                  </a:lnTo>
                  <a:lnTo>
                    <a:pt x="448028" y="146156"/>
                  </a:lnTo>
                  <a:lnTo>
                    <a:pt x="455261" y="197990"/>
                  </a:lnTo>
                  <a:lnTo>
                    <a:pt x="454861" y="239740"/>
                  </a:lnTo>
                  <a:lnTo>
                    <a:pt x="454749" y="244703"/>
                  </a:lnTo>
                  <a:lnTo>
                    <a:pt x="445837" y="293049"/>
                  </a:lnTo>
                  <a:lnTo>
                    <a:pt x="427030" y="337589"/>
                  </a:lnTo>
                  <a:lnTo>
                    <a:pt x="399598" y="376741"/>
                  </a:lnTo>
                  <a:lnTo>
                    <a:pt x="393756" y="382198"/>
                  </a:lnTo>
                  <a:close/>
                </a:path>
                <a:path w="455294" h="455295">
                  <a:moveTo>
                    <a:pt x="228441" y="352906"/>
                  </a:moveTo>
                  <a:lnTo>
                    <a:pt x="108576" y="352906"/>
                  </a:lnTo>
                  <a:lnTo>
                    <a:pt x="121847" y="350124"/>
                  </a:lnTo>
                  <a:lnTo>
                    <a:pt x="154364" y="342787"/>
                  </a:lnTo>
                  <a:lnTo>
                    <a:pt x="195186" y="332410"/>
                  </a:lnTo>
                  <a:lnTo>
                    <a:pt x="233369" y="320506"/>
                  </a:lnTo>
                  <a:lnTo>
                    <a:pt x="272780" y="301964"/>
                  </a:lnTo>
                  <a:lnTo>
                    <a:pt x="311024" y="276293"/>
                  </a:lnTo>
                  <a:lnTo>
                    <a:pt x="345563" y="244703"/>
                  </a:lnTo>
                  <a:lnTo>
                    <a:pt x="373861" y="208403"/>
                  </a:lnTo>
                  <a:lnTo>
                    <a:pt x="393382" y="168601"/>
                  </a:lnTo>
                  <a:lnTo>
                    <a:pt x="380277" y="210849"/>
                  </a:lnTo>
                  <a:lnTo>
                    <a:pt x="357889" y="250789"/>
                  </a:lnTo>
                  <a:lnTo>
                    <a:pt x="328482" y="286799"/>
                  </a:lnTo>
                  <a:lnTo>
                    <a:pt x="294318" y="317256"/>
                  </a:lnTo>
                  <a:lnTo>
                    <a:pt x="257661" y="340536"/>
                  </a:lnTo>
                  <a:lnTo>
                    <a:pt x="233870" y="351056"/>
                  </a:lnTo>
                  <a:lnTo>
                    <a:pt x="228441" y="352906"/>
                  </a:lnTo>
                  <a:close/>
                </a:path>
                <a:path w="455294" h="455295">
                  <a:moveTo>
                    <a:pt x="371281" y="403189"/>
                  </a:moveTo>
                  <a:lnTo>
                    <a:pt x="95821" y="403189"/>
                  </a:lnTo>
                  <a:lnTo>
                    <a:pt x="101462" y="400625"/>
                  </a:lnTo>
                  <a:lnTo>
                    <a:pt x="105243" y="395754"/>
                  </a:lnTo>
                  <a:lnTo>
                    <a:pt x="108750" y="389043"/>
                  </a:lnTo>
                  <a:lnTo>
                    <a:pt x="109358" y="381653"/>
                  </a:lnTo>
                  <a:lnTo>
                    <a:pt x="107195" y="374528"/>
                  </a:lnTo>
                  <a:lnTo>
                    <a:pt x="102391" y="368610"/>
                  </a:lnTo>
                  <a:lnTo>
                    <a:pt x="98706" y="365758"/>
                  </a:lnTo>
                  <a:lnTo>
                    <a:pt x="94443" y="364412"/>
                  </a:lnTo>
                  <a:lnTo>
                    <a:pt x="192986" y="364412"/>
                  </a:lnTo>
                  <a:lnTo>
                    <a:pt x="181300" y="367987"/>
                  </a:lnTo>
                  <a:lnTo>
                    <a:pt x="145719" y="379570"/>
                  </a:lnTo>
                  <a:lnTo>
                    <a:pt x="139038" y="381948"/>
                  </a:lnTo>
                  <a:lnTo>
                    <a:pt x="133830" y="383865"/>
                  </a:lnTo>
                  <a:lnTo>
                    <a:pt x="391972" y="383865"/>
                  </a:lnTo>
                  <a:lnTo>
                    <a:pt x="371281" y="403189"/>
                  </a:lnTo>
                  <a:close/>
                </a:path>
                <a:path w="455294" h="455295">
                  <a:moveTo>
                    <a:pt x="391972" y="383865"/>
                  </a:moveTo>
                  <a:lnTo>
                    <a:pt x="133830" y="383865"/>
                  </a:lnTo>
                  <a:lnTo>
                    <a:pt x="143898" y="382608"/>
                  </a:lnTo>
                  <a:lnTo>
                    <a:pt x="173441" y="380596"/>
                  </a:lnTo>
                  <a:lnTo>
                    <a:pt x="180042" y="380596"/>
                  </a:lnTo>
                  <a:lnTo>
                    <a:pt x="198755" y="380846"/>
                  </a:lnTo>
                  <a:lnTo>
                    <a:pt x="238535" y="381948"/>
                  </a:lnTo>
                  <a:lnTo>
                    <a:pt x="259104" y="382198"/>
                  </a:lnTo>
                  <a:lnTo>
                    <a:pt x="393756" y="382198"/>
                  </a:lnTo>
                  <a:lnTo>
                    <a:pt x="391972" y="383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990" y="4472973"/>
              <a:ext cx="1114932" cy="380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148" y="4688717"/>
              <a:ext cx="413893" cy="952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5503" y="4714899"/>
              <a:ext cx="97648" cy="8716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11175" y="2358757"/>
            <a:ext cx="584454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 b="1" spc="-9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介绍</a:t>
            </a:r>
            <a:r>
              <a:rPr lang="en-US" altLang="zh-CN" sz="3600" b="1" spc="-9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JDBC</a:t>
            </a:r>
            <a:endParaRPr lang="en-US" altLang="zh-CN" sz="3600" b="1" spc="-90" dirty="0">
              <a:solidFill>
                <a:srgbClr val="22222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762" y="3284918"/>
            <a:ext cx="204216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15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</a:t>
            </a:r>
            <a:r>
              <a:rPr sz="1800" spc="-4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JdbcTemplate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2120900"/>
            <a:ext cx="4720590" cy="553720"/>
          </a:xfrm>
        </p:spPr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JdbcTemplate</a:t>
            </a:r>
            <a:r>
              <a:rPr lang="zh-CN" altLang="en-US" dirty="0">
                <a:latin typeface="+mn-ea"/>
                <a:ea typeface="+mn-ea"/>
              </a:rPr>
              <a:t>简介 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133" dirty="0">
                <a:latin typeface="+mn-ea"/>
                <a:ea typeface="+mn-ea"/>
              </a:rPr>
              <a:t>JdbcTemplate</a:t>
            </a:r>
            <a:r>
              <a:rPr lang="zh-CN" altLang="en-US" spc="-133" dirty="0">
                <a:latin typeface="+mn-ea"/>
                <a:ea typeface="+mn-ea"/>
              </a:rPr>
              <a:t>简介</a:t>
            </a:r>
            <a:endParaRPr lang="zh-CN" altLang="en-US" spc="-133" dirty="0">
              <a:latin typeface="+mn-ea"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365" y="1807032"/>
            <a:ext cx="4391660" cy="2566670"/>
          </a:xfrm>
          <a:prstGeom prst="rect">
            <a:avLst/>
          </a:prstGeom>
        </p:spPr>
        <p:txBody>
          <a:bodyPr vert="horz" wrap="square" lIns="0" tIns="56514" rIns="0" bIns="0" rtlCol="0">
            <a:spAutoFit/>
          </a:bodyPr>
          <a:lstStyle/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获取连接</a:t>
            </a:r>
            <a:endParaRPr lang="zh-CN" altLang="en-US" sz="2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dirty="0">
                <a:latin typeface="+mn-ea"/>
                <a:cs typeface="思源黑体" panose="020B0400000000000000" charset="-122"/>
              </a:rPr>
              <a:t>参与事务</a:t>
            </a:r>
            <a:endParaRPr lang="zh-CN" altLang="en-US" sz="2400" dirty="0">
              <a:latin typeface="+mn-ea"/>
              <a:cs typeface="思源黑体" panose="020B0400000000000000" charset="-122"/>
            </a:endParaRPr>
          </a:p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dirty="0">
                <a:latin typeface="+mn-ea"/>
                <a:cs typeface="思源黑体" panose="020B0400000000000000" charset="-122"/>
              </a:rPr>
              <a:t>执行语句</a:t>
            </a:r>
            <a:endParaRPr lang="zh-CN" altLang="en-US" sz="2400" dirty="0">
              <a:latin typeface="+mn-ea"/>
              <a:cs typeface="思源黑体" panose="020B0400000000000000" charset="-122"/>
            </a:endParaRPr>
          </a:p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dirty="0">
                <a:latin typeface="+mn-ea"/>
                <a:cs typeface="思源黑体" panose="020B0400000000000000" charset="-122"/>
              </a:rPr>
              <a:t>处理结果</a:t>
            </a:r>
            <a:endParaRPr lang="zh-CN" altLang="en-US" sz="2400" dirty="0">
              <a:latin typeface="+mn-ea"/>
              <a:cs typeface="思源黑体" panose="020B0400000000000000" charset="-122"/>
            </a:endParaRPr>
          </a:p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dirty="0">
                <a:latin typeface="+mn-ea"/>
                <a:cs typeface="思源黑体" panose="020B0400000000000000" charset="-122"/>
              </a:rPr>
              <a:t>处理异常</a:t>
            </a:r>
            <a:endParaRPr lang="zh-CN" altLang="en-US" sz="2400" dirty="0">
              <a:latin typeface="+mn-ea"/>
              <a:cs typeface="思源黑体" panose="020B0400000000000000" charset="-122"/>
            </a:endParaRPr>
          </a:p>
          <a:p>
            <a:pPr marL="410845" indent="-394335">
              <a:spcBef>
                <a:spcPts val="460"/>
              </a:spcBef>
              <a:buClr>
                <a:srgbClr val="33928A"/>
              </a:buClr>
              <a:buChar char="•"/>
              <a:tabLst>
                <a:tab pos="410845" algn="l"/>
              </a:tabLst>
            </a:pPr>
            <a:r>
              <a:rPr lang="zh-CN" altLang="en-US" sz="2400" dirty="0">
                <a:latin typeface="+mn-ea"/>
                <a:cs typeface="思源黑体" panose="020B0400000000000000" charset="-122"/>
              </a:rPr>
              <a:t>释放连接</a:t>
            </a:r>
            <a:endParaRPr lang="zh-CN" altLang="en-US" sz="2400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0487" y="949275"/>
            <a:ext cx="7799200" cy="849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688" y="1006475"/>
            <a:ext cx="7660005" cy="642620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114300">
              <a:spcBef>
                <a:spcPts val="295"/>
              </a:spcBef>
            </a:pP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int </a:t>
            </a:r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count =</a:t>
            </a:r>
            <a:r>
              <a:rPr sz="2000" spc="-6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jdbcTemplate.queryForObject(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490220"/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SELECT COUNT(*) FROM CUSTOMER</a:t>
            </a:r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7" dirty="0">
                <a:latin typeface="+mn-ea"/>
                <a:cs typeface="思源黑体" panose="020B0400000000000000" charset="-122"/>
              </a:rPr>
              <a:t>,</a:t>
            </a:r>
            <a:r>
              <a:rPr sz="2000" spc="-152" dirty="0">
                <a:latin typeface="+mn-ea"/>
                <a:cs typeface="思源黑体" panose="020B0400000000000000" charset="-122"/>
              </a:rPr>
              <a:t> </a:t>
            </a:r>
            <a:r>
              <a:rPr sz="2000" spc="-13" dirty="0">
                <a:latin typeface="+mn-ea"/>
                <a:cs typeface="思源黑体" panose="020B0400000000000000" charset="-122"/>
              </a:rPr>
              <a:t>Integer.</a:t>
            </a:r>
            <a:r>
              <a:rPr sz="2000" spc="-13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sz="2000" spc="-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);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3575" y="2952751"/>
            <a:ext cx="2336800" cy="5143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7145" marR="6985">
              <a:lnSpc>
                <a:spcPts val="3800"/>
              </a:lnSpc>
              <a:spcBef>
                <a:spcPts val="295"/>
              </a:spcBef>
            </a:pPr>
            <a:r>
              <a:rPr lang="zh-CN" altLang="en-US" sz="2400" b="1" spc="-7" dirty="0">
                <a:solidFill>
                  <a:srgbClr val="427531"/>
                </a:solidFill>
                <a:latin typeface="+mn-ea"/>
                <a:cs typeface="思源黑体" panose="020B0400000000000000" charset="-122"/>
              </a:rPr>
              <a:t>均由</a:t>
            </a:r>
            <a:r>
              <a:rPr lang="en-US" altLang="zh-CN" sz="2400" b="1" spc="-7" dirty="0">
                <a:solidFill>
                  <a:srgbClr val="427531"/>
                </a:solidFill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400" b="1" spc="-7" dirty="0">
                <a:solidFill>
                  <a:srgbClr val="427531"/>
                </a:solidFill>
                <a:latin typeface="+mn-ea"/>
                <a:cs typeface="思源黑体" panose="020B0400000000000000" charset="-122"/>
              </a:rPr>
              <a:t>处理</a:t>
            </a:r>
            <a:endParaRPr lang="zh-CN" altLang="en-US" sz="2400" b="1" spc="-7" dirty="0">
              <a:solidFill>
                <a:srgbClr val="427531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3350" y="2136141"/>
            <a:ext cx="455930" cy="2045335"/>
          </a:xfrm>
          <a:custGeom>
            <a:avLst/>
            <a:gdLst/>
            <a:ahLst/>
            <a:cxnLst/>
            <a:rect l="l" t="t" r="r" b="b"/>
            <a:pathLst>
              <a:path w="455929" h="2249804">
                <a:moveTo>
                  <a:pt x="0" y="0"/>
                </a:moveTo>
                <a:lnTo>
                  <a:pt x="72004" y="1935"/>
                </a:lnTo>
                <a:lnTo>
                  <a:pt x="134539" y="7325"/>
                </a:lnTo>
                <a:lnTo>
                  <a:pt x="183852" y="15543"/>
                </a:lnTo>
                <a:lnTo>
                  <a:pt x="216192" y="25965"/>
                </a:lnTo>
                <a:lnTo>
                  <a:pt x="227805" y="37966"/>
                </a:lnTo>
                <a:lnTo>
                  <a:pt x="227805" y="1086866"/>
                </a:lnTo>
                <a:lnTo>
                  <a:pt x="239419" y="1098866"/>
                </a:lnTo>
                <a:lnTo>
                  <a:pt x="271759" y="1109288"/>
                </a:lnTo>
                <a:lnTo>
                  <a:pt x="321072" y="1117507"/>
                </a:lnTo>
                <a:lnTo>
                  <a:pt x="383607" y="1122896"/>
                </a:lnTo>
                <a:lnTo>
                  <a:pt x="455611" y="1124832"/>
                </a:lnTo>
                <a:lnTo>
                  <a:pt x="383607" y="1126768"/>
                </a:lnTo>
                <a:lnTo>
                  <a:pt x="321072" y="1132157"/>
                </a:lnTo>
                <a:lnTo>
                  <a:pt x="271759" y="1140376"/>
                </a:lnTo>
                <a:lnTo>
                  <a:pt x="227805" y="1162798"/>
                </a:lnTo>
                <a:lnTo>
                  <a:pt x="227805" y="2211698"/>
                </a:lnTo>
                <a:lnTo>
                  <a:pt x="216192" y="2223699"/>
                </a:lnTo>
                <a:lnTo>
                  <a:pt x="183852" y="2234121"/>
                </a:lnTo>
                <a:lnTo>
                  <a:pt x="134539" y="2242339"/>
                </a:lnTo>
                <a:lnTo>
                  <a:pt x="72004" y="2247729"/>
                </a:lnTo>
                <a:lnTo>
                  <a:pt x="0" y="2249664"/>
                </a:lnTo>
              </a:path>
            </a:pathLst>
          </a:custGeom>
          <a:ln w="28424">
            <a:solidFill>
              <a:srgbClr val="427531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4697" y="4829480"/>
            <a:ext cx="233679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-14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03312"/>
            <a:ext cx="6750000" cy="473710"/>
          </a:xfrm>
          <a:prstGeom prst="rect">
            <a:avLst/>
          </a:prstGeom>
        </p:spPr>
        <p:txBody>
          <a:bodyPr vert="horz" wrap="square" lIns="0" tIns="24765" rIns="0" bIns="0" rtlCol="0" anchor="ctr">
            <a:spAutoFit/>
          </a:bodyPr>
          <a:lstStyle/>
          <a:p>
            <a:pPr marL="17145" marR="6985" indent="325120">
              <a:lnSpc>
                <a:spcPts val="3505"/>
              </a:lnSpc>
              <a:spcBef>
                <a:spcPts val="260"/>
              </a:spcBef>
            </a:pPr>
            <a:r>
              <a:rPr lang="zh-CN" altLang="en-US" sz="2200" spc="-93" dirty="0">
                <a:latin typeface="+mn-ea"/>
                <a:ea typeface="+mn-ea"/>
              </a:rPr>
              <a:t>使用回调</a:t>
            </a:r>
            <a:endParaRPr lang="zh-CN" altLang="en-US" sz="2200">
              <a:latin typeface="+mn-ea"/>
              <a:ea typeface="+mn-e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3475" y="98000"/>
            <a:ext cx="8489229" cy="1644650"/>
            <a:chOff x="143474" y="98000"/>
            <a:chExt cx="7013575" cy="1644650"/>
          </a:xfrm>
        </p:grpSpPr>
        <p:sp>
          <p:nvSpPr>
            <p:cNvPr id="4" name="object 4"/>
            <p:cNvSpPr/>
            <p:nvPr/>
          </p:nvSpPr>
          <p:spPr>
            <a:xfrm>
              <a:off x="149821" y="104355"/>
              <a:ext cx="7000875" cy="1631950"/>
            </a:xfrm>
            <a:custGeom>
              <a:avLst/>
              <a:gdLst/>
              <a:ahLst/>
              <a:cxnLst/>
              <a:rect l="l" t="t" r="r" b="b"/>
              <a:pathLst>
                <a:path w="7000875" h="1631950">
                  <a:moveTo>
                    <a:pt x="7000799" y="0"/>
                  </a:moveTo>
                  <a:lnTo>
                    <a:pt x="0" y="0"/>
                  </a:lnTo>
                  <a:lnTo>
                    <a:pt x="0" y="1090396"/>
                  </a:lnTo>
                  <a:lnTo>
                    <a:pt x="0" y="1631696"/>
                  </a:lnTo>
                  <a:lnTo>
                    <a:pt x="7000799" y="1631696"/>
                  </a:lnTo>
                  <a:lnTo>
                    <a:pt x="7000799" y="1090396"/>
                  </a:lnTo>
                  <a:lnTo>
                    <a:pt x="7000799" y="0"/>
                  </a:lnTo>
                  <a:close/>
                </a:path>
              </a:pathLst>
            </a:custGeom>
            <a:solidFill>
              <a:srgbClr val="F0F0FF"/>
            </a:solidFill>
          </p:spPr>
          <p:txBody>
            <a:bodyPr wrap="square" lIns="0" tIns="0" rIns="0" bIns="0" rtlCol="0"/>
            <a:lstStyle/>
            <a:p>
              <a:endParaRPr sz="2000"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9824" y="104350"/>
              <a:ext cx="7000875" cy="1631950"/>
            </a:xfrm>
            <a:custGeom>
              <a:avLst/>
              <a:gdLst/>
              <a:ahLst/>
              <a:cxnLst/>
              <a:rect l="l" t="t" r="r" b="b"/>
              <a:pathLst>
                <a:path w="7000875" h="1631950">
                  <a:moveTo>
                    <a:pt x="0" y="0"/>
                  </a:moveTo>
                  <a:lnTo>
                    <a:pt x="7000799" y="0"/>
                  </a:lnTo>
                  <a:lnTo>
                    <a:pt x="7000799" y="1631699"/>
                  </a:lnTo>
                  <a:lnTo>
                    <a:pt x="0" y="16316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80795" y="1261457"/>
            <a:ext cx="7219950" cy="3477548"/>
            <a:chOff x="1281100" y="1188399"/>
            <a:chExt cx="7219950" cy="3871595"/>
          </a:xfrm>
        </p:grpSpPr>
        <p:sp>
          <p:nvSpPr>
            <p:cNvPr id="10" name="object 10"/>
            <p:cNvSpPr/>
            <p:nvPr/>
          </p:nvSpPr>
          <p:spPr>
            <a:xfrm>
              <a:off x="1287450" y="1194749"/>
              <a:ext cx="7207250" cy="3858895"/>
            </a:xfrm>
            <a:custGeom>
              <a:avLst/>
              <a:gdLst/>
              <a:ahLst/>
              <a:cxnLst/>
              <a:rect l="l" t="t" r="r" b="b"/>
              <a:pathLst>
                <a:path w="7207250" h="3858895">
                  <a:moveTo>
                    <a:pt x="7207199" y="3858299"/>
                  </a:moveTo>
                  <a:lnTo>
                    <a:pt x="0" y="3858299"/>
                  </a:lnTo>
                  <a:lnTo>
                    <a:pt x="0" y="0"/>
                  </a:lnTo>
                  <a:lnTo>
                    <a:pt x="7207199" y="0"/>
                  </a:lnTo>
                  <a:lnTo>
                    <a:pt x="7207199" y="38582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87450" y="1194749"/>
              <a:ext cx="7207250" cy="3858895"/>
            </a:xfrm>
            <a:custGeom>
              <a:avLst/>
              <a:gdLst/>
              <a:ahLst/>
              <a:cxnLst/>
              <a:rect l="l" t="t" r="r" b="b"/>
              <a:pathLst>
                <a:path w="7207250" h="3858895">
                  <a:moveTo>
                    <a:pt x="0" y="0"/>
                  </a:moveTo>
                  <a:lnTo>
                    <a:pt x="7207199" y="0"/>
                  </a:lnTo>
                  <a:lnTo>
                    <a:pt x="7207199" y="3858299"/>
                  </a:lnTo>
                  <a:lnTo>
                    <a:pt x="0" y="38582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145970" y="2566988"/>
            <a:ext cx="1644650" cy="542925"/>
            <a:chOff x="7135810" y="2852737"/>
            <a:chExt cx="1644650" cy="542925"/>
          </a:xfrm>
        </p:grpSpPr>
        <p:sp>
          <p:nvSpPr>
            <p:cNvPr id="15" name="object 15"/>
            <p:cNvSpPr/>
            <p:nvPr/>
          </p:nvSpPr>
          <p:spPr>
            <a:xfrm>
              <a:off x="7140573" y="2857500"/>
              <a:ext cx="1635125" cy="533400"/>
            </a:xfrm>
            <a:custGeom>
              <a:avLst/>
              <a:gdLst/>
              <a:ahLst/>
              <a:cxnLst/>
              <a:rect l="l" t="t" r="r" b="b"/>
              <a:pathLst>
                <a:path w="1635125" h="533400">
                  <a:moveTo>
                    <a:pt x="1546223" y="533399"/>
                  </a:moveTo>
                  <a:lnTo>
                    <a:pt x="88901" y="533399"/>
                  </a:lnTo>
                  <a:lnTo>
                    <a:pt x="54296" y="526413"/>
                  </a:lnTo>
                  <a:lnTo>
                    <a:pt x="26038" y="507360"/>
                  </a:lnTo>
                  <a:lnTo>
                    <a:pt x="6986" y="479102"/>
                  </a:lnTo>
                  <a:lnTo>
                    <a:pt x="0" y="444497"/>
                  </a:lnTo>
                  <a:lnTo>
                    <a:pt x="0" y="88901"/>
                  </a:lnTo>
                  <a:lnTo>
                    <a:pt x="6986" y="54297"/>
                  </a:lnTo>
                  <a:lnTo>
                    <a:pt x="26038" y="26038"/>
                  </a:lnTo>
                  <a:lnTo>
                    <a:pt x="54296" y="6986"/>
                  </a:lnTo>
                  <a:lnTo>
                    <a:pt x="88901" y="0"/>
                  </a:lnTo>
                  <a:lnTo>
                    <a:pt x="1546223" y="0"/>
                  </a:lnTo>
                  <a:lnTo>
                    <a:pt x="1595545" y="14936"/>
                  </a:lnTo>
                  <a:lnTo>
                    <a:pt x="1628357" y="54880"/>
                  </a:lnTo>
                  <a:lnTo>
                    <a:pt x="1635124" y="88901"/>
                  </a:lnTo>
                  <a:lnTo>
                    <a:pt x="1635124" y="444497"/>
                  </a:lnTo>
                  <a:lnTo>
                    <a:pt x="1628138" y="479102"/>
                  </a:lnTo>
                  <a:lnTo>
                    <a:pt x="1609086" y="507360"/>
                  </a:lnTo>
                  <a:lnTo>
                    <a:pt x="1580827" y="526413"/>
                  </a:lnTo>
                  <a:lnTo>
                    <a:pt x="1546223" y="5333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140573" y="2857500"/>
              <a:ext cx="1635125" cy="533400"/>
            </a:xfrm>
            <a:custGeom>
              <a:avLst/>
              <a:gdLst/>
              <a:ahLst/>
              <a:cxnLst/>
              <a:rect l="l" t="t" r="r" b="b"/>
              <a:pathLst>
                <a:path w="1635125" h="533400">
                  <a:moveTo>
                    <a:pt x="0" y="88901"/>
                  </a:moveTo>
                  <a:lnTo>
                    <a:pt x="6986" y="54297"/>
                  </a:lnTo>
                  <a:lnTo>
                    <a:pt x="26038" y="26038"/>
                  </a:lnTo>
                  <a:lnTo>
                    <a:pt x="54296" y="6986"/>
                  </a:lnTo>
                  <a:lnTo>
                    <a:pt x="88901" y="0"/>
                  </a:lnTo>
                  <a:lnTo>
                    <a:pt x="1546223" y="0"/>
                  </a:lnTo>
                  <a:lnTo>
                    <a:pt x="1595545" y="14936"/>
                  </a:lnTo>
                  <a:lnTo>
                    <a:pt x="1628357" y="54880"/>
                  </a:lnTo>
                  <a:lnTo>
                    <a:pt x="1635124" y="88901"/>
                  </a:lnTo>
                  <a:lnTo>
                    <a:pt x="1635124" y="444497"/>
                  </a:lnTo>
                  <a:lnTo>
                    <a:pt x="1628138" y="479102"/>
                  </a:lnTo>
                  <a:lnTo>
                    <a:pt x="1609086" y="507360"/>
                  </a:lnTo>
                  <a:lnTo>
                    <a:pt x="1580827" y="526413"/>
                  </a:lnTo>
                  <a:lnTo>
                    <a:pt x="1546223" y="533399"/>
                  </a:lnTo>
                  <a:lnTo>
                    <a:pt x="88901" y="533399"/>
                  </a:lnTo>
                  <a:lnTo>
                    <a:pt x="54296" y="526413"/>
                  </a:lnTo>
                  <a:lnTo>
                    <a:pt x="26038" y="507360"/>
                  </a:lnTo>
                  <a:lnTo>
                    <a:pt x="6986" y="479102"/>
                  </a:lnTo>
                  <a:lnTo>
                    <a:pt x="0" y="444497"/>
                  </a:lnTo>
                  <a:lnTo>
                    <a:pt x="0" y="8890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67600" y="2693670"/>
            <a:ext cx="1117600" cy="289560"/>
          </a:xfrm>
          <a:prstGeom prst="rect">
            <a:avLst/>
          </a:prstGeom>
        </p:spPr>
        <p:txBody>
          <a:bodyPr vert="horz" wrap="square" lIns="0" tIns="10794" rIns="0" bIns="0" rtlCol="0">
            <a:spAutoFit/>
          </a:bodyPr>
          <a:lstStyle/>
          <a:p>
            <a:pPr marL="92075" marR="6985" indent="-76200">
              <a:lnSpc>
                <a:spcPct val="101000"/>
              </a:lnSpc>
              <a:spcBef>
                <a:spcPts val="115"/>
              </a:spcBef>
            </a:pP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回调方法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7945" y="1051560"/>
            <a:ext cx="2821305" cy="1832610"/>
            <a:chOff x="5147891" y="1051345"/>
            <a:chExt cx="2882265" cy="2142490"/>
          </a:xfrm>
        </p:grpSpPr>
        <p:sp>
          <p:nvSpPr>
            <p:cNvPr id="19" name="object 19"/>
            <p:cNvSpPr/>
            <p:nvPr/>
          </p:nvSpPr>
          <p:spPr>
            <a:xfrm>
              <a:off x="6677515" y="3081337"/>
              <a:ext cx="463550" cy="92075"/>
            </a:xfrm>
            <a:custGeom>
              <a:avLst/>
              <a:gdLst/>
              <a:ahLst/>
              <a:cxnLst/>
              <a:rect l="l" t="t" r="r" b="b"/>
              <a:pathLst>
                <a:path w="463550" h="92075">
                  <a:moveTo>
                    <a:pt x="463058" y="0"/>
                  </a:moveTo>
                  <a:lnTo>
                    <a:pt x="0" y="9204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635118" y="315795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63" y="30861"/>
                  </a:moveTo>
                  <a:lnTo>
                    <a:pt x="0" y="23857"/>
                  </a:lnTo>
                  <a:lnTo>
                    <a:pt x="39328" y="0"/>
                  </a:lnTo>
                  <a:lnTo>
                    <a:pt x="45463" y="308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635118" y="315795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328" y="0"/>
                  </a:moveTo>
                  <a:lnTo>
                    <a:pt x="0" y="23857"/>
                  </a:lnTo>
                  <a:lnTo>
                    <a:pt x="45463" y="30861"/>
                  </a:lnTo>
                  <a:lnTo>
                    <a:pt x="3932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95856" y="1071832"/>
              <a:ext cx="2677160" cy="87630"/>
            </a:xfrm>
            <a:custGeom>
              <a:avLst/>
              <a:gdLst/>
              <a:ahLst/>
              <a:cxnLst/>
              <a:rect l="l" t="t" r="r" b="b"/>
              <a:pathLst>
                <a:path w="2677159" h="87630">
                  <a:moveTo>
                    <a:pt x="2676554" y="8704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52654" y="10561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691" y="31448"/>
                  </a:moveTo>
                  <a:lnTo>
                    <a:pt x="0" y="14319"/>
                  </a:lnTo>
                  <a:lnTo>
                    <a:pt x="43713" y="0"/>
                  </a:lnTo>
                  <a:lnTo>
                    <a:pt x="42691" y="31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152654" y="10561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713" y="0"/>
                  </a:moveTo>
                  <a:lnTo>
                    <a:pt x="0" y="14319"/>
                  </a:lnTo>
                  <a:lnTo>
                    <a:pt x="42691" y="31448"/>
                  </a:lnTo>
                  <a:lnTo>
                    <a:pt x="43713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872411" y="1158874"/>
              <a:ext cx="152400" cy="1698625"/>
            </a:xfrm>
            <a:custGeom>
              <a:avLst/>
              <a:gdLst/>
              <a:ahLst/>
              <a:cxnLst/>
              <a:rect l="l" t="t" r="r" b="b"/>
              <a:pathLst>
                <a:path w="152400" h="1698625">
                  <a:moveTo>
                    <a:pt x="152399" y="169862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895155" y="4816272"/>
            <a:ext cx="137795" cy="2120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300" spc="-38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11</a:t>
            </a:r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8601" y="209551"/>
            <a:ext cx="67760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List&lt;Customer&gt; results = jdbcTemplate.query(someSql,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    </a:t>
            </a:r>
            <a:r>
              <a:rPr lang="zh-CN" altLang="en-US" sz="1400" dirty="0">
                <a:solidFill>
                  <a:srgbClr val="A91556"/>
                </a:solidFill>
                <a:latin typeface="+mn-ea"/>
              </a:rPr>
              <a:t>new </a:t>
            </a:r>
            <a:r>
              <a:rPr lang="zh-CN" altLang="en-US" sz="1400" dirty="0">
                <a:latin typeface="+mn-ea"/>
              </a:rPr>
              <a:t>RowMapper&lt;Customer&gt;() {</a:t>
            </a:r>
            <a:endParaRPr lang="zh-CN" altLang="en-US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       </a:t>
            </a:r>
            <a:r>
              <a:rPr lang="zh-CN" altLang="en-US" sz="1400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sz="1400" dirty="0">
                <a:latin typeface="+mn-ea"/>
              </a:rPr>
              <a:t>Customer mapRow(ResultSet rs, </a:t>
            </a:r>
            <a:r>
              <a:rPr lang="zh-CN" altLang="en-US" sz="1400" dirty="0">
                <a:solidFill>
                  <a:srgbClr val="A91556"/>
                </a:solidFill>
                <a:latin typeface="+mn-ea"/>
              </a:rPr>
              <a:t>int </a:t>
            </a:r>
            <a:r>
              <a:rPr lang="zh-CN" altLang="en-US" sz="1400" dirty="0">
                <a:latin typeface="+mn-ea"/>
              </a:rPr>
              <a:t>row) throws </a:t>
            </a:r>
            <a:r>
              <a:rPr lang="zh-CN" altLang="en-US" sz="1400" dirty="0" smtClean="0">
                <a:latin typeface="+mn-ea"/>
              </a:rPr>
              <a:t>SQLException{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            </a:t>
            </a:r>
            <a:r>
              <a:rPr lang="zh-CN" altLang="en-US" sz="1400" dirty="0">
                <a:solidFill>
                  <a:srgbClr val="427F7F"/>
                </a:solidFill>
                <a:latin typeface="+mn-ea"/>
              </a:rPr>
              <a:t>// 映射当前行的结果到自定义的对象</a:t>
            </a:r>
            <a:endParaRPr lang="zh-CN" altLang="en-US" sz="1400" dirty="0">
              <a:solidFill>
                <a:srgbClr val="427F7F"/>
              </a:solidFill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   </a:t>
            </a:r>
            <a:r>
              <a:rPr lang="zh-CN" altLang="en-US" sz="1400" dirty="0">
                <a:latin typeface="+mn-ea"/>
              </a:rPr>
              <a:t>}</a:t>
            </a:r>
            <a:endParaRPr lang="zh-CN" altLang="en-US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});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44385" y="402591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49070" y="1322705"/>
            <a:ext cx="7097096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91556"/>
                </a:solidFill>
                <a:latin typeface="+mn-ea"/>
              </a:rPr>
              <a:t>class </a:t>
            </a:r>
            <a:r>
              <a:rPr lang="zh-CN" altLang="en-US" sz="1600" dirty="0">
                <a:latin typeface="+mn-ea"/>
              </a:rPr>
              <a:t>JdbcTemplate {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</a:t>
            </a:r>
            <a:r>
              <a:rPr lang="zh-CN" altLang="en-US" sz="1600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sz="1600" dirty="0">
                <a:latin typeface="+mn-ea"/>
              </a:rPr>
              <a:t>List&lt;Customer&gt; query(String sql, RowMapper rowMapper) {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    </a:t>
            </a:r>
            <a:r>
              <a:rPr lang="zh-CN" altLang="en-US" sz="1600" dirty="0">
                <a:solidFill>
                  <a:srgbClr val="A91556"/>
                </a:solidFill>
                <a:latin typeface="+mn-ea"/>
              </a:rPr>
              <a:t>try </a:t>
            </a:r>
            <a:r>
              <a:rPr lang="zh-CN" altLang="en-US" sz="1600" dirty="0">
                <a:latin typeface="+mn-ea"/>
              </a:rPr>
              <a:t>{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       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// 获取连接</a:t>
            </a:r>
            <a:endParaRPr lang="zh-CN" altLang="en-US" sz="1600" dirty="0">
              <a:solidFill>
                <a:srgbClr val="427F7F"/>
              </a:solidFill>
              <a:latin typeface="+mn-ea"/>
            </a:endParaRPr>
          </a:p>
          <a:p>
            <a:r>
              <a:rPr lang="en-US" altLang="zh-CN" sz="1600" dirty="0">
                <a:solidFill>
                  <a:srgbClr val="427F7F"/>
                </a:solidFill>
                <a:latin typeface="+mn-ea"/>
                <a:sym typeface="+mn-ea"/>
              </a:rPr>
              <a:t>           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// 准备语句</a:t>
            </a:r>
            <a:endParaRPr lang="zh-CN" altLang="en-US" sz="1600" dirty="0">
              <a:solidFill>
                <a:srgbClr val="427F7F"/>
              </a:solidFill>
              <a:latin typeface="+mn-ea"/>
            </a:endParaRPr>
          </a:p>
          <a:p>
            <a:r>
              <a:rPr lang="en-US" altLang="zh-CN" sz="1600" dirty="0">
                <a:solidFill>
                  <a:srgbClr val="427F7F"/>
                </a:solidFill>
                <a:latin typeface="+mn-ea"/>
                <a:sym typeface="+mn-ea"/>
              </a:rPr>
              <a:t>           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// 执行语句</a:t>
            </a:r>
            <a:endParaRPr lang="zh-CN" altLang="en-US" sz="1600" dirty="0">
              <a:solidFill>
                <a:srgbClr val="427F7F"/>
              </a:solidFill>
              <a:latin typeface="+mn-ea"/>
            </a:endParaRPr>
          </a:p>
          <a:p>
            <a:r>
              <a:rPr lang="en-US" altLang="zh-CN" sz="1600" dirty="0">
                <a:solidFill>
                  <a:srgbClr val="427F7F"/>
                </a:solidFill>
                <a:latin typeface="+mn-ea"/>
                <a:sym typeface="+mn-ea"/>
              </a:rPr>
              <a:t>           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// 遍历结果集中的每一行</a:t>
            </a:r>
            <a:endParaRPr lang="zh-CN" altLang="en-US" sz="1600" dirty="0">
              <a:solidFill>
                <a:srgbClr val="3F82A4"/>
              </a:solidFill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    </a:t>
            </a:r>
            <a:r>
              <a:rPr lang="zh-CN" altLang="en-US" sz="1600" dirty="0">
                <a:latin typeface="+mn-ea"/>
              </a:rPr>
              <a:t>results.add(rowMapper.mapRow(rs, rowNumber));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    </a:t>
            </a:r>
            <a:r>
              <a:rPr lang="zh-CN" altLang="en-US" sz="1600" dirty="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sz="1600" dirty="0">
                <a:latin typeface="+mn-ea"/>
              </a:rPr>
              <a:t>results;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    </a:t>
            </a:r>
            <a:r>
              <a:rPr lang="zh-CN" altLang="en-US" sz="1600" dirty="0">
                <a:latin typeface="+mn-ea"/>
              </a:rPr>
              <a:t>} </a:t>
            </a:r>
            <a:r>
              <a:rPr lang="zh-CN" altLang="en-US" sz="1600" dirty="0">
                <a:solidFill>
                  <a:srgbClr val="A91556"/>
                </a:solidFill>
                <a:latin typeface="+mn-ea"/>
              </a:rPr>
              <a:t>catch </a:t>
            </a:r>
            <a:r>
              <a:rPr lang="zh-CN" altLang="en-US" sz="1600" dirty="0">
                <a:latin typeface="+mn-ea"/>
              </a:rPr>
              <a:t>(SQLException e) {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   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// 重新抛出表示具体原因的异常</a:t>
            </a:r>
            <a:endParaRPr lang="zh-CN" altLang="en-US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    }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finally </a:t>
            </a:r>
            <a:r>
              <a:rPr lang="en-US" altLang="zh-CN" sz="1600" dirty="0">
                <a:latin typeface="+mn-ea"/>
              </a:rPr>
              <a:t>{ </a:t>
            </a:r>
            <a:r>
              <a:rPr lang="en-US" altLang="zh-CN" sz="1600" dirty="0">
                <a:solidFill>
                  <a:srgbClr val="427F7F"/>
                </a:solidFill>
                <a:latin typeface="+mn-ea"/>
              </a:rPr>
              <a:t>/* </a:t>
            </a:r>
            <a:r>
              <a:rPr lang="zh-CN" altLang="en-US" sz="1600" dirty="0">
                <a:solidFill>
                  <a:srgbClr val="427F7F"/>
                </a:solidFill>
                <a:latin typeface="+mn-ea"/>
              </a:rPr>
              <a:t>释放连接</a:t>
            </a:r>
            <a:r>
              <a:rPr lang="en-US" altLang="zh-CN" sz="1600" dirty="0">
                <a:solidFill>
                  <a:srgbClr val="427F7F"/>
                </a:solidFill>
                <a:latin typeface="+mn-ea"/>
              </a:rPr>
              <a:t> */</a:t>
            </a:r>
            <a:r>
              <a:rPr lang="en-US" altLang="zh-CN" sz="1600" dirty="0">
                <a:latin typeface="+mn-ea"/>
              </a:rPr>
              <a:t> }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}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67" dirty="0">
                <a:latin typeface="+mn-ea"/>
                <a:ea typeface="+mn-ea"/>
              </a:rPr>
              <a:t>创建一个</a:t>
            </a:r>
            <a:r>
              <a:rPr spc="-133" dirty="0">
                <a:latin typeface="+mn-ea"/>
                <a:ea typeface="+mn-ea"/>
              </a:rPr>
              <a:t>JdbcTemplate</a:t>
            </a:r>
            <a:endParaRPr spc="-133" dirty="0">
              <a:latin typeface="+mn-ea"/>
              <a:ea typeface="+mn-e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8" y="914336"/>
            <a:ext cx="3430270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需要一个</a:t>
            </a:r>
            <a:r>
              <a:rPr sz="2200" spc="-120" dirty="0">
                <a:latin typeface="+mn-ea"/>
                <a:cs typeface="思源黑体" panose="020B0400000000000000" charset="-122"/>
              </a:rPr>
              <a:t> 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DataSource</a:t>
            </a:r>
            <a:endParaRPr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987" y="1909407"/>
            <a:ext cx="4853940" cy="2484755"/>
          </a:xfrm>
          <a:prstGeom prst="rect">
            <a:avLst/>
          </a:prstGeom>
        </p:spPr>
        <p:txBody>
          <a:bodyPr vert="horz" wrap="square" lIns="0" tIns="43179" rIns="0" bIns="0" rtlCol="0">
            <a:spAutoFit/>
          </a:bodyPr>
          <a:lstStyle/>
          <a:p>
            <a:pPr marL="415925" indent="-399415">
              <a:spcBef>
                <a:spcPts val="45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创建一个模版并重复使用它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8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思源黑体" panose="020B0400000000000000" charset="-122"/>
              </a:rPr>
              <a:t>不要为每个线程都创建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构建之后线程安全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9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使用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85"/>
              </a:spcBef>
            </a:pPr>
            <a:r>
              <a:rPr sz="2000" i="1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任何需要</a:t>
            </a:r>
            <a:r>
              <a:rPr sz="2000" dirty="0">
                <a:latin typeface="+mn-ea"/>
                <a:cs typeface="思源黑体" panose="020B0400000000000000" charset="-122"/>
              </a:rPr>
              <a:t>JDBC</a:t>
            </a:r>
            <a:r>
              <a:rPr lang="zh-CN" altLang="en-US" sz="2000" dirty="0">
                <a:latin typeface="+mn-ea"/>
                <a:cs typeface="思源黑体" panose="020B0400000000000000" charset="-122"/>
              </a:rPr>
              <a:t>的时候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思源黑体" panose="020B0400000000000000" charset="-122"/>
              </a:rPr>
              <a:t>在实用或测试代码中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152" dirty="0">
                <a:latin typeface="+mn-ea"/>
                <a:cs typeface="思源黑体" panose="020B0400000000000000" charset="-122"/>
              </a:rPr>
              <a:t>清理混乱的遗留代码</a:t>
            </a:r>
            <a:endParaRPr lang="zh-CN" altLang="en-US" sz="20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3001" y="1433195"/>
            <a:ext cx="7088505" cy="334645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114300">
              <a:spcBef>
                <a:spcPts val="295"/>
              </a:spcBef>
            </a:pPr>
            <a:r>
              <a:rPr sz="2000" spc="-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JdbcTemplate 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template </a:t>
            </a:r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= </a:t>
            </a: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</a:t>
            </a:r>
            <a:r>
              <a:rPr sz="2000" spc="6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JdbcTemplate(dataSource);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639" y="2199427"/>
            <a:ext cx="5630686" cy="553720"/>
          </a:xfrm>
        </p:spPr>
        <p:txBody>
          <a:bodyPr/>
          <a:lstStyle/>
          <a:p>
            <a:r>
              <a:rPr lang="en-US" altLang="zh-CN" dirty="0" err="1" smtClean="0">
                <a:latin typeface="+mn-ea"/>
                <a:ea typeface="+mn-ea"/>
              </a:rPr>
              <a:t>JdbcTemplate</a:t>
            </a:r>
            <a:r>
              <a:rPr lang="zh-CN" altLang="en-US" dirty="0">
                <a:latin typeface="+mn-ea"/>
                <a:ea typeface="+mn-ea"/>
              </a:rPr>
              <a:t>基本使用 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20" dirty="0">
                <a:latin typeface="+mn-ea"/>
                <a:ea typeface="+mn-ea"/>
              </a:rPr>
              <a:t>实现一个基于</a:t>
            </a:r>
            <a:r>
              <a:rPr spc="-120" dirty="0">
                <a:latin typeface="+mn-ea"/>
                <a:ea typeface="+mn-ea"/>
              </a:rPr>
              <a:t>JDBC</a:t>
            </a:r>
            <a:r>
              <a:rPr lang="zh-CN" altLang="en-US" spc="-120" dirty="0">
                <a:latin typeface="+mn-ea"/>
                <a:ea typeface="+mn-ea"/>
              </a:rPr>
              <a:t>的存储库</a:t>
            </a:r>
            <a:endParaRPr lang="zh-CN" altLang="en-US" spc="-133" dirty="0">
              <a:latin typeface="+mn-ea"/>
              <a:ea typeface="+mn-e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901" y="889001"/>
            <a:ext cx="8204200" cy="3708400"/>
            <a:chOff x="469900" y="904875"/>
            <a:chExt cx="8204200" cy="3708400"/>
          </a:xfrm>
        </p:grpSpPr>
        <p:sp>
          <p:nvSpPr>
            <p:cNvPr id="4" name="object 4"/>
            <p:cNvSpPr/>
            <p:nvPr/>
          </p:nvSpPr>
          <p:spPr>
            <a:xfrm>
              <a:off x="476250" y="911225"/>
              <a:ext cx="8191500" cy="3695700"/>
            </a:xfrm>
            <a:custGeom>
              <a:avLst/>
              <a:gdLst/>
              <a:ahLst/>
              <a:cxnLst/>
              <a:rect l="l" t="t" r="r" b="b"/>
              <a:pathLst>
                <a:path w="8191500" h="3695700">
                  <a:moveTo>
                    <a:pt x="8191499" y="3695699"/>
                  </a:moveTo>
                  <a:lnTo>
                    <a:pt x="0" y="3695699"/>
                  </a:lnTo>
                  <a:lnTo>
                    <a:pt x="0" y="0"/>
                  </a:lnTo>
                  <a:lnTo>
                    <a:pt x="8191499" y="0"/>
                  </a:lnTo>
                  <a:lnTo>
                    <a:pt x="8191499" y="36956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911225"/>
              <a:ext cx="8191500" cy="3695700"/>
            </a:xfrm>
            <a:custGeom>
              <a:avLst/>
              <a:gdLst/>
              <a:ahLst/>
              <a:cxnLst/>
              <a:rect l="l" t="t" r="r" b="b"/>
              <a:pathLst>
                <a:path w="8191500" h="3695700">
                  <a:moveTo>
                    <a:pt x="0" y="0"/>
                  </a:moveTo>
                  <a:lnTo>
                    <a:pt x="8191499" y="0"/>
                  </a:lnTo>
                  <a:lnTo>
                    <a:pt x="8191499" y="3695699"/>
                  </a:lnTo>
                  <a:lnTo>
                    <a:pt x="0" y="36956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34001" y="2647951"/>
            <a:ext cx="3621405" cy="714375"/>
            <a:chOff x="4669220" y="2820987"/>
            <a:chExt cx="4191000" cy="714375"/>
          </a:xfrm>
        </p:grpSpPr>
        <p:sp>
          <p:nvSpPr>
            <p:cNvPr id="9" name="object 9"/>
            <p:cNvSpPr/>
            <p:nvPr/>
          </p:nvSpPr>
          <p:spPr>
            <a:xfrm>
              <a:off x="4730763" y="3101975"/>
              <a:ext cx="1198880" cy="320675"/>
            </a:xfrm>
            <a:custGeom>
              <a:avLst/>
              <a:gdLst/>
              <a:ahLst/>
              <a:cxnLst/>
              <a:rect l="l" t="t" r="r" b="b"/>
              <a:pathLst>
                <a:path w="1198879" h="320675">
                  <a:moveTo>
                    <a:pt x="1198548" y="0"/>
                  </a:moveTo>
                  <a:lnTo>
                    <a:pt x="0" y="320211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520" y="3402079"/>
              <a:ext cx="60960" cy="40640"/>
            </a:xfrm>
            <a:custGeom>
              <a:avLst/>
              <a:gdLst/>
              <a:ahLst/>
              <a:cxnLst/>
              <a:rect l="l" t="t" r="r" b="b"/>
              <a:pathLst>
                <a:path w="60960" h="40639">
                  <a:moveTo>
                    <a:pt x="60614" y="40213"/>
                  </a:moveTo>
                  <a:lnTo>
                    <a:pt x="0" y="34865"/>
                  </a:lnTo>
                  <a:lnTo>
                    <a:pt x="49870" y="0"/>
                  </a:lnTo>
                  <a:lnTo>
                    <a:pt x="60614" y="40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675520" y="3402079"/>
              <a:ext cx="60960" cy="40640"/>
            </a:xfrm>
            <a:custGeom>
              <a:avLst/>
              <a:gdLst/>
              <a:ahLst/>
              <a:cxnLst/>
              <a:rect l="l" t="t" r="r" b="b"/>
              <a:pathLst>
                <a:path w="60960" h="40639">
                  <a:moveTo>
                    <a:pt x="49870" y="0"/>
                  </a:moveTo>
                  <a:lnTo>
                    <a:pt x="0" y="34865"/>
                  </a:lnTo>
                  <a:lnTo>
                    <a:pt x="60614" y="40213"/>
                  </a:lnTo>
                  <a:lnTo>
                    <a:pt x="4987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929312" y="2825750"/>
              <a:ext cx="2926080" cy="704850"/>
            </a:xfrm>
            <a:custGeom>
              <a:avLst/>
              <a:gdLst/>
              <a:ahLst/>
              <a:cxnLst/>
              <a:rect l="l" t="t" r="r" b="b"/>
              <a:pathLst>
                <a:path w="2926079" h="704850">
                  <a:moveTo>
                    <a:pt x="2808284" y="704849"/>
                  </a:moveTo>
                  <a:lnTo>
                    <a:pt x="117477" y="704849"/>
                  </a:lnTo>
                  <a:lnTo>
                    <a:pt x="71749" y="695618"/>
                  </a:lnTo>
                  <a:lnTo>
                    <a:pt x="34408" y="670441"/>
                  </a:lnTo>
                  <a:lnTo>
                    <a:pt x="9231" y="633100"/>
                  </a:lnTo>
                  <a:lnTo>
                    <a:pt x="0" y="587372"/>
                  </a:lnTo>
                  <a:lnTo>
                    <a:pt x="0" y="117477"/>
                  </a:lnTo>
                  <a:lnTo>
                    <a:pt x="9231" y="71749"/>
                  </a:lnTo>
                  <a:lnTo>
                    <a:pt x="34408" y="34408"/>
                  </a:lnTo>
                  <a:lnTo>
                    <a:pt x="71749" y="9231"/>
                  </a:lnTo>
                  <a:lnTo>
                    <a:pt x="117477" y="0"/>
                  </a:lnTo>
                  <a:lnTo>
                    <a:pt x="2808284" y="0"/>
                  </a:lnTo>
                  <a:lnTo>
                    <a:pt x="2853241" y="8942"/>
                  </a:lnTo>
                  <a:lnTo>
                    <a:pt x="2891353" y="34408"/>
                  </a:lnTo>
                  <a:lnTo>
                    <a:pt x="2916819" y="72520"/>
                  </a:lnTo>
                  <a:lnTo>
                    <a:pt x="2925762" y="117477"/>
                  </a:lnTo>
                  <a:lnTo>
                    <a:pt x="2925762" y="587372"/>
                  </a:lnTo>
                  <a:lnTo>
                    <a:pt x="2916530" y="633100"/>
                  </a:lnTo>
                  <a:lnTo>
                    <a:pt x="2891353" y="670441"/>
                  </a:lnTo>
                  <a:lnTo>
                    <a:pt x="2854012" y="695618"/>
                  </a:lnTo>
                  <a:lnTo>
                    <a:pt x="2808284" y="70484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929312" y="2825750"/>
              <a:ext cx="2926080" cy="704850"/>
            </a:xfrm>
            <a:custGeom>
              <a:avLst/>
              <a:gdLst/>
              <a:ahLst/>
              <a:cxnLst/>
              <a:rect l="l" t="t" r="r" b="b"/>
              <a:pathLst>
                <a:path w="2926079" h="704850">
                  <a:moveTo>
                    <a:pt x="0" y="117477"/>
                  </a:moveTo>
                  <a:lnTo>
                    <a:pt x="9231" y="71749"/>
                  </a:lnTo>
                  <a:lnTo>
                    <a:pt x="34408" y="34408"/>
                  </a:lnTo>
                  <a:lnTo>
                    <a:pt x="71749" y="9231"/>
                  </a:lnTo>
                  <a:lnTo>
                    <a:pt x="117477" y="0"/>
                  </a:lnTo>
                  <a:lnTo>
                    <a:pt x="2808284" y="0"/>
                  </a:lnTo>
                  <a:lnTo>
                    <a:pt x="2853241" y="8942"/>
                  </a:lnTo>
                  <a:lnTo>
                    <a:pt x="2891353" y="34408"/>
                  </a:lnTo>
                  <a:lnTo>
                    <a:pt x="2916819" y="72520"/>
                  </a:lnTo>
                  <a:lnTo>
                    <a:pt x="2925762" y="117477"/>
                  </a:lnTo>
                  <a:lnTo>
                    <a:pt x="2925762" y="587372"/>
                  </a:lnTo>
                  <a:lnTo>
                    <a:pt x="2916530" y="633100"/>
                  </a:lnTo>
                  <a:lnTo>
                    <a:pt x="2891353" y="670441"/>
                  </a:lnTo>
                  <a:lnTo>
                    <a:pt x="2854012" y="695618"/>
                  </a:lnTo>
                  <a:lnTo>
                    <a:pt x="2808284" y="704849"/>
                  </a:lnTo>
                  <a:lnTo>
                    <a:pt x="117477" y="704849"/>
                  </a:lnTo>
                  <a:lnTo>
                    <a:pt x="71749" y="695618"/>
                  </a:lnTo>
                  <a:lnTo>
                    <a:pt x="34408" y="670441"/>
                  </a:lnTo>
                  <a:lnTo>
                    <a:pt x="9231" y="633100"/>
                  </a:lnTo>
                  <a:lnTo>
                    <a:pt x="0" y="587372"/>
                  </a:lnTo>
                  <a:lnTo>
                    <a:pt x="0" y="11747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09601" y="971551"/>
            <a:ext cx="73691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public</a:t>
            </a:r>
            <a:r>
              <a:rPr lang="en-US" altLang="zh-CN" sz="1600" dirty="0">
                <a:latin typeface="+mn-ea"/>
              </a:rPr>
              <a:t> class </a:t>
            </a:r>
            <a:r>
              <a:rPr lang="en-US" altLang="zh-CN" sz="1600" dirty="0" err="1">
                <a:latin typeface="+mn-ea"/>
              </a:rPr>
              <a:t>JdbcCustomerRepository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implements </a:t>
            </a:r>
            <a:r>
              <a:rPr lang="en-US" altLang="zh-CN" sz="1600" dirty="0" err="1">
                <a:latin typeface="+mn-ea"/>
              </a:rPr>
              <a:t>CustomerRepository</a:t>
            </a:r>
            <a:r>
              <a:rPr lang="en-US" altLang="zh-CN" sz="1600" dirty="0">
                <a:latin typeface="+mn-ea"/>
              </a:rPr>
              <a:t> {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private </a:t>
            </a:r>
            <a:r>
              <a:rPr lang="en-US" altLang="zh-CN" sz="1600" dirty="0" err="1">
                <a:latin typeface="+mn-ea"/>
              </a:rPr>
              <a:t>JdbcTemplate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err="1">
                <a:solidFill>
                  <a:srgbClr val="1D41D5"/>
                </a:solidFill>
                <a:latin typeface="+mn-ea"/>
              </a:rPr>
              <a:t>jdbcTemplate</a:t>
            </a:r>
            <a:r>
              <a:rPr lang="en-US" altLang="zh-CN" sz="1600" dirty="0">
                <a:latin typeface="+mn-ea"/>
              </a:rPr>
              <a:t>;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en-US" altLang="zh-CN" sz="1600" dirty="0" err="1">
                <a:latin typeface="+mn-ea"/>
              </a:rPr>
              <a:t>JdbcCustomerRepository</a:t>
            </a:r>
            <a:r>
              <a:rPr lang="en-US" altLang="zh-CN" sz="1600" dirty="0">
                <a:latin typeface="+mn-ea"/>
              </a:rPr>
              <a:t>(</a:t>
            </a:r>
            <a:r>
              <a:rPr lang="en-US" altLang="zh-CN" sz="1600" dirty="0" err="1">
                <a:latin typeface="+mn-ea"/>
              </a:rPr>
              <a:t>DataSource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err="1">
                <a:latin typeface="+mn-ea"/>
              </a:rPr>
              <a:t>dataSource</a:t>
            </a:r>
            <a:r>
              <a:rPr lang="en-US" altLang="zh-CN" sz="1600" dirty="0">
                <a:latin typeface="+mn-ea"/>
              </a:rPr>
              <a:t>) {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</a:t>
            </a:r>
            <a:r>
              <a:rPr lang="en-US" altLang="zh-CN" sz="1600" dirty="0" err="1">
                <a:solidFill>
                  <a:srgbClr val="A91556"/>
                </a:solidFill>
                <a:latin typeface="+mn-ea"/>
              </a:rPr>
              <a:t>this</a:t>
            </a:r>
            <a:r>
              <a:rPr lang="en-US" altLang="zh-CN" sz="1600" dirty="0" err="1">
                <a:latin typeface="+mn-ea"/>
              </a:rPr>
              <a:t>.</a:t>
            </a:r>
            <a:r>
              <a:rPr lang="en-US" altLang="zh-CN" sz="1600" dirty="0" err="1">
                <a:solidFill>
                  <a:srgbClr val="1D41D5"/>
                </a:solidFill>
                <a:latin typeface="+mn-ea"/>
              </a:rPr>
              <a:t>jdbcTemplate</a:t>
            </a:r>
            <a:r>
              <a:rPr lang="en-US" altLang="zh-CN" sz="1600" dirty="0">
                <a:solidFill>
                  <a:srgbClr val="1D41D5"/>
                </a:solidFill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=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new </a:t>
            </a:r>
            <a:r>
              <a:rPr lang="en-US" altLang="zh-CN" sz="1600" dirty="0" err="1">
                <a:latin typeface="+mn-ea"/>
              </a:rPr>
              <a:t>JdbcTemplate</a:t>
            </a:r>
            <a:r>
              <a:rPr lang="en-US" altLang="zh-CN" sz="1600" dirty="0">
                <a:latin typeface="+mn-ea"/>
              </a:rPr>
              <a:t>(</a:t>
            </a:r>
            <a:r>
              <a:rPr lang="en-US" altLang="zh-CN" sz="1600" dirty="0" err="1">
                <a:latin typeface="+mn-ea"/>
              </a:rPr>
              <a:t>dataSource</a:t>
            </a:r>
            <a:r>
              <a:rPr lang="en-US" altLang="zh-CN" sz="1600" dirty="0">
                <a:latin typeface="+mn-ea"/>
              </a:rPr>
              <a:t>);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en-US" altLang="zh-CN" sz="1600" dirty="0">
                <a:latin typeface="+mn-ea"/>
              </a:rPr>
              <a:t>}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en-US" altLang="zh-CN" sz="1600" dirty="0" err="1">
                <a:solidFill>
                  <a:srgbClr val="A91556"/>
                </a:solidFill>
                <a:latin typeface="+mn-ea"/>
              </a:rPr>
              <a:t>int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 </a:t>
            </a:r>
            <a:r>
              <a:rPr lang="en-US" altLang="zh-CN" sz="1600" dirty="0" err="1">
                <a:latin typeface="+mn-ea"/>
              </a:rPr>
              <a:t>getCustomerCount</a:t>
            </a:r>
            <a:r>
              <a:rPr lang="en-US" altLang="zh-CN" sz="1600" dirty="0">
                <a:latin typeface="+mn-ea"/>
              </a:rPr>
              <a:t>() {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</a:t>
            </a:r>
            <a:r>
              <a:rPr lang="en-US" altLang="zh-CN" sz="1600" dirty="0">
                <a:latin typeface="+mn-ea"/>
              </a:rPr>
              <a:t>String </a:t>
            </a:r>
            <a:r>
              <a:rPr lang="en-US" altLang="zh-CN" sz="1600" dirty="0" err="1">
                <a:latin typeface="+mn-ea"/>
              </a:rPr>
              <a:t>sql</a:t>
            </a:r>
            <a:r>
              <a:rPr lang="en-US" altLang="zh-CN" sz="1600" dirty="0">
                <a:latin typeface="+mn-ea"/>
              </a:rPr>
              <a:t> = </a:t>
            </a:r>
            <a:r>
              <a:rPr lang="en-US" altLang="zh-CN" sz="1600" dirty="0">
                <a:solidFill>
                  <a:srgbClr val="1D41D5"/>
                </a:solidFill>
                <a:latin typeface="+mn-ea"/>
              </a:rPr>
              <a:t>"select count(*) from customer"</a:t>
            </a:r>
            <a:r>
              <a:rPr lang="en-US" altLang="zh-CN" sz="1600" dirty="0">
                <a:latin typeface="+mn-ea"/>
              </a:rPr>
              <a:t>;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    </a:t>
            </a:r>
            <a:r>
              <a:rPr lang="en-US" altLang="zh-CN" sz="1600" dirty="0">
                <a:solidFill>
                  <a:srgbClr val="A91556"/>
                </a:solidFill>
                <a:latin typeface="+mn-ea"/>
              </a:rPr>
              <a:t>return </a:t>
            </a:r>
            <a:r>
              <a:rPr lang="en-US" altLang="zh-CN" sz="1600" dirty="0" err="1">
                <a:solidFill>
                  <a:srgbClr val="1D41D5"/>
                </a:solidFill>
                <a:latin typeface="+mn-ea"/>
              </a:rPr>
              <a:t>jdbcTemplate</a:t>
            </a:r>
            <a:r>
              <a:rPr lang="en-US" altLang="zh-CN" sz="1600" dirty="0" err="1">
                <a:latin typeface="+mn-ea"/>
              </a:rPr>
              <a:t>.queryForObject</a:t>
            </a:r>
            <a:r>
              <a:rPr lang="en-US" altLang="zh-CN" sz="1600" dirty="0">
                <a:latin typeface="+mn-ea"/>
              </a:rPr>
              <a:t>(</a:t>
            </a:r>
            <a:r>
              <a:rPr lang="en-US" altLang="zh-CN" sz="1600" dirty="0" err="1">
                <a:latin typeface="+mn-ea"/>
              </a:rPr>
              <a:t>sql</a:t>
            </a:r>
            <a:r>
              <a:rPr lang="en-US" altLang="zh-CN" sz="1600" dirty="0">
                <a:latin typeface="+mn-ea"/>
              </a:rPr>
              <a:t>, </a:t>
            </a:r>
            <a:r>
              <a:rPr lang="en-US" altLang="zh-CN" sz="1600" dirty="0" err="1">
                <a:latin typeface="+mn-ea"/>
              </a:rPr>
              <a:t>Integer.</a:t>
            </a:r>
            <a:r>
              <a:rPr lang="en-US" altLang="zh-CN" sz="1600" dirty="0" err="1">
                <a:solidFill>
                  <a:srgbClr val="A91556"/>
                </a:solidFill>
                <a:latin typeface="+mn-ea"/>
              </a:rPr>
              <a:t>class</a:t>
            </a:r>
            <a:r>
              <a:rPr lang="en-US" altLang="zh-CN" sz="1600" dirty="0">
                <a:latin typeface="+mn-ea"/>
              </a:rPr>
              <a:t>);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en-US" altLang="zh-CN" sz="1600" dirty="0">
                <a:latin typeface="+mn-ea"/>
              </a:rPr>
              <a:t>}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}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5091" y="2724150"/>
            <a:ext cx="2516505" cy="58293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dirty="0">
                <a:latin typeface="+mn-ea"/>
                <a:cs typeface="思源黑体" panose="020B0400000000000000" charset="-122"/>
              </a:rPr>
              <a:t>无需</a:t>
            </a:r>
            <a:r>
              <a:rPr lang="en-US" altLang="zh-CN" dirty="0">
                <a:latin typeface="+mn-ea"/>
                <a:cs typeface="思源黑体" panose="020B0400000000000000" charset="-122"/>
              </a:rPr>
              <a:t> try ... catch</a:t>
            </a:r>
            <a:endParaRPr lang="en-US" altLang="zh-CN" dirty="0">
              <a:latin typeface="+mn-ea"/>
              <a:cs typeface="思源黑体" panose="020B0400000000000000" charset="-122"/>
            </a:endParaRPr>
          </a:p>
          <a:p>
            <a:pPr marL="17145" algn="ctr">
              <a:spcBef>
                <a:spcPts val="135"/>
              </a:spcBef>
            </a:pPr>
            <a:r>
              <a:rPr lang="zh-CN" altLang="en-US" dirty="0">
                <a:latin typeface="+mn-ea"/>
                <a:cs typeface="思源黑体" panose="020B0400000000000000" charset="-122"/>
              </a:rPr>
              <a:t>（</a:t>
            </a:r>
            <a:r>
              <a:rPr lang="en-US" altLang="zh-CN" dirty="0">
                <a:latin typeface="+mn-ea"/>
                <a:cs typeface="思源黑体" panose="020B0400000000000000" charset="-122"/>
              </a:rPr>
              <a:t>unchecked exception</a:t>
            </a:r>
            <a:r>
              <a:rPr lang="zh-CN" altLang="en-US" dirty="0">
                <a:latin typeface="+mn-ea"/>
                <a:cs typeface="思源黑体" panose="020B0400000000000000" charset="-122"/>
              </a:rPr>
              <a:t>）</a:t>
            </a:r>
            <a:endParaRPr lang="zh-CN" altLang="en-US"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使用</a:t>
            </a:r>
            <a:r>
              <a:rPr spc="-133" dirty="0">
                <a:latin typeface="+mn-ea"/>
                <a:ea typeface="+mn-ea"/>
              </a:rPr>
              <a:t>JdbcTemplate</a:t>
            </a:r>
            <a:r>
              <a:rPr lang="zh-CN" altLang="en-US" spc="-133" dirty="0">
                <a:latin typeface="+mn-ea"/>
                <a:ea typeface="+mn-ea"/>
              </a:rPr>
              <a:t>查询</a:t>
            </a:r>
            <a:endParaRPr lang="zh-CN" altLang="en-US" spc="-133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41483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817523"/>
            <a:ext cx="5132070" cy="17202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15925" indent="-399415">
              <a:spcBef>
                <a:spcPts val="1145"/>
              </a:spcBef>
              <a:buClr>
                <a:srgbClr val="138B7B"/>
              </a:buClr>
              <a:buFont typeface="思源黑体" panose="020B0400000000000000" charset="-122"/>
              <a:buChar char="•"/>
              <a:tabLst>
                <a:tab pos="415290" algn="l"/>
                <a:tab pos="415925" algn="l"/>
              </a:tabLst>
            </a:pPr>
            <a:r>
              <a:rPr sz="2200" b="1" spc="-7" dirty="0">
                <a:latin typeface="+mn-ea"/>
                <a:cs typeface="思源黑体" panose="020B0400000000000000" charset="-122"/>
              </a:rPr>
              <a:t>JdbcTemplate</a:t>
            </a:r>
            <a:r>
              <a:rPr sz="2200" b="1" spc="-1080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能查询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92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简单类型</a:t>
            </a:r>
            <a:r>
              <a:rPr sz="2000" spc="-7" dirty="0">
                <a:latin typeface="+mn-ea"/>
                <a:cs typeface="思源黑体" panose="020B0400000000000000" charset="-122"/>
              </a:rPr>
              <a:t> </a:t>
            </a:r>
            <a:r>
              <a:rPr sz="2000" dirty="0">
                <a:latin typeface="+mn-ea"/>
                <a:cs typeface="思源黑体" panose="020B0400000000000000" charset="-122"/>
              </a:rPr>
              <a:t>(int, </a:t>
            </a:r>
            <a:r>
              <a:rPr sz="2000" spc="-7" dirty="0">
                <a:latin typeface="+mn-ea"/>
                <a:cs typeface="思源黑体" panose="020B0400000000000000" charset="-122"/>
              </a:rPr>
              <a:t>long, String, Date,</a:t>
            </a:r>
            <a:r>
              <a:rPr sz="2000" spc="-127" dirty="0">
                <a:latin typeface="+mn-ea"/>
                <a:cs typeface="思源黑体" panose="020B0400000000000000" charset="-122"/>
              </a:rPr>
              <a:t> </a:t>
            </a:r>
            <a:r>
              <a:rPr sz="2000" spc="-7" dirty="0">
                <a:latin typeface="+mn-ea"/>
                <a:cs typeface="思源黑体" panose="020B0400000000000000" charset="-122"/>
              </a:rPr>
              <a:t>...)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9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latin typeface="+mn-ea"/>
                <a:cs typeface="思源黑体" panose="020B0400000000000000" charset="-122"/>
              </a:rPr>
              <a:t>Generic</a:t>
            </a:r>
            <a:r>
              <a:rPr sz="2000" spc="-133" dirty="0">
                <a:latin typeface="+mn-ea"/>
                <a:cs typeface="思源黑体" panose="020B0400000000000000" charset="-122"/>
              </a:rPr>
              <a:t> </a:t>
            </a:r>
            <a:r>
              <a:rPr sz="2000" dirty="0">
                <a:latin typeface="+mn-ea"/>
                <a:cs typeface="思源黑体" panose="020B0400000000000000" charset="-122"/>
              </a:rPr>
              <a:t>Maps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9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latin typeface="+mn-ea"/>
                <a:cs typeface="思源黑体" panose="020B0400000000000000" charset="-122"/>
              </a:rPr>
              <a:t>Domain</a:t>
            </a:r>
            <a:r>
              <a:rPr sz="2000" spc="-133" dirty="0">
                <a:latin typeface="+mn-ea"/>
                <a:cs typeface="思源黑体" panose="020B0400000000000000" charset="-122"/>
              </a:rPr>
              <a:t> </a:t>
            </a:r>
            <a:r>
              <a:rPr sz="2000" spc="-7" dirty="0">
                <a:latin typeface="+mn-ea"/>
                <a:cs typeface="思源黑体" panose="020B0400000000000000" charset="-122"/>
              </a:rPr>
              <a:t>Objects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查询简单的</a:t>
            </a:r>
            <a:r>
              <a:rPr lang="en-US" altLang="zh-CN" spc="-87" dirty="0">
                <a:latin typeface="+mn-ea"/>
                <a:ea typeface="+mn-ea"/>
              </a:rPr>
              <a:t>Java</a:t>
            </a:r>
            <a:r>
              <a:rPr lang="zh-CN" altLang="en-US" spc="-87" dirty="0">
                <a:latin typeface="+mn-ea"/>
                <a:ea typeface="+mn-ea"/>
              </a:rPr>
              <a:t>类型</a:t>
            </a:r>
            <a:endParaRPr lang="zh-CN" altLang="en-US" spc="-87" dirty="0">
              <a:latin typeface="+mn-ea"/>
              <a:ea typeface="+mn-e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3824" y="1362125"/>
            <a:ext cx="7362825" cy="2600325"/>
            <a:chOff x="993824" y="1362124"/>
            <a:chExt cx="7362825" cy="2600325"/>
          </a:xfrm>
        </p:grpSpPr>
        <p:sp>
          <p:nvSpPr>
            <p:cNvPr id="9" name="object 9"/>
            <p:cNvSpPr/>
            <p:nvPr/>
          </p:nvSpPr>
          <p:spPr>
            <a:xfrm>
              <a:off x="1000124" y="1368424"/>
              <a:ext cx="7350125" cy="2587625"/>
            </a:xfrm>
            <a:custGeom>
              <a:avLst/>
              <a:gdLst/>
              <a:ahLst/>
              <a:cxnLst/>
              <a:rect l="l" t="t" r="r" b="b"/>
              <a:pathLst>
                <a:path w="7350125" h="2587625">
                  <a:moveTo>
                    <a:pt x="7350124" y="2587624"/>
                  </a:moveTo>
                  <a:lnTo>
                    <a:pt x="0" y="2587624"/>
                  </a:lnTo>
                  <a:lnTo>
                    <a:pt x="0" y="0"/>
                  </a:lnTo>
                  <a:lnTo>
                    <a:pt x="7350124" y="0"/>
                  </a:lnTo>
                  <a:lnTo>
                    <a:pt x="7350124" y="258762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00124" y="1368424"/>
              <a:ext cx="7350125" cy="2587625"/>
            </a:xfrm>
            <a:custGeom>
              <a:avLst/>
              <a:gdLst/>
              <a:ahLst/>
              <a:cxnLst/>
              <a:rect l="l" t="t" r="r" b="b"/>
              <a:pathLst>
                <a:path w="7350125" h="2587625">
                  <a:moveTo>
                    <a:pt x="0" y="0"/>
                  </a:moveTo>
                  <a:lnTo>
                    <a:pt x="7350124" y="0"/>
                  </a:lnTo>
                  <a:lnTo>
                    <a:pt x="7350124" y="2587624"/>
                  </a:lnTo>
                  <a:lnTo>
                    <a:pt x="0" y="2587624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15075" y="4116946"/>
            <a:ext cx="8052434" cy="558165"/>
            <a:chOff x="515075" y="4116945"/>
            <a:chExt cx="8052434" cy="558165"/>
          </a:xfrm>
        </p:grpSpPr>
        <p:sp>
          <p:nvSpPr>
            <p:cNvPr id="12" name="object 12"/>
            <p:cNvSpPr/>
            <p:nvPr/>
          </p:nvSpPr>
          <p:spPr>
            <a:xfrm>
              <a:off x="519838" y="4121708"/>
              <a:ext cx="8042909" cy="548640"/>
            </a:xfrm>
            <a:custGeom>
              <a:avLst/>
              <a:gdLst/>
              <a:ahLst/>
              <a:cxnLst/>
              <a:rect l="l" t="t" r="r" b="b"/>
              <a:pathLst>
                <a:path w="8042909" h="548639">
                  <a:moveTo>
                    <a:pt x="0" y="91337"/>
                  </a:moveTo>
                  <a:lnTo>
                    <a:pt x="7177" y="55784"/>
                  </a:lnTo>
                  <a:lnTo>
                    <a:pt x="26752" y="26752"/>
                  </a:lnTo>
                  <a:lnTo>
                    <a:pt x="55784" y="7177"/>
                  </a:lnTo>
                  <a:lnTo>
                    <a:pt x="91337" y="0"/>
                  </a:lnTo>
                  <a:lnTo>
                    <a:pt x="7951489" y="0"/>
                  </a:lnTo>
                  <a:lnTo>
                    <a:pt x="8002163" y="15346"/>
                  </a:lnTo>
                  <a:lnTo>
                    <a:pt x="8035873" y="56384"/>
                  </a:lnTo>
                  <a:lnTo>
                    <a:pt x="8042826" y="91337"/>
                  </a:lnTo>
                  <a:lnTo>
                    <a:pt x="8042826" y="456674"/>
                  </a:lnTo>
                  <a:lnTo>
                    <a:pt x="8035648" y="492227"/>
                  </a:lnTo>
                  <a:lnTo>
                    <a:pt x="8016074" y="521259"/>
                  </a:lnTo>
                  <a:lnTo>
                    <a:pt x="7987041" y="540833"/>
                  </a:lnTo>
                  <a:lnTo>
                    <a:pt x="7951489" y="548011"/>
                  </a:lnTo>
                  <a:lnTo>
                    <a:pt x="91337" y="548011"/>
                  </a:lnTo>
                  <a:lnTo>
                    <a:pt x="55784" y="540833"/>
                  </a:lnTo>
                  <a:lnTo>
                    <a:pt x="26752" y="521259"/>
                  </a:lnTo>
                  <a:lnTo>
                    <a:pt x="7177" y="492227"/>
                  </a:lnTo>
                  <a:lnTo>
                    <a:pt x="0" y="456674"/>
                  </a:lnTo>
                  <a:lnTo>
                    <a:pt x="0" y="91337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241" y="4239463"/>
              <a:ext cx="409776" cy="3125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8987" y="749256"/>
            <a:ext cx="7512684" cy="408686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415925" indent="-399415">
              <a:spcBef>
                <a:spcPts val="186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无绑定变量的查询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288925">
              <a:spcBef>
                <a:spcPts val="1415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pc="-7" dirty="0">
                <a:latin typeface="+mn-ea"/>
                <a:cs typeface="思源黑体" panose="020B0400000000000000" charset="-122"/>
              </a:rPr>
              <a:t>Date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getOldest()</a:t>
            </a:r>
            <a:r>
              <a:rPr spc="-1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711200">
              <a:spcBef>
                <a:spcPts val="20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String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sql = </a:t>
            </a:r>
            <a:r>
              <a:rPr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"select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min(dob) </a:t>
            </a:r>
            <a:r>
              <a:rPr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from</a:t>
            </a:r>
            <a:r>
              <a:rPr spc="-73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PERSON"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;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711835">
              <a:spcBef>
                <a:spcPts val="20"/>
              </a:spcBef>
            </a:pP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 </a:t>
            </a:r>
            <a:r>
              <a:rPr spc="-20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.queryForObject(sql,</a:t>
            </a:r>
            <a:r>
              <a:rPr spc="9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Date.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);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288925">
              <a:spcBef>
                <a:spcPts val="2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5"/>
              </a:spcBef>
            </a:pPr>
            <a:endParaRPr sz="1900" dirty="0">
              <a:latin typeface="+mn-ea"/>
              <a:cs typeface="思源黑体" panose="020B0400000000000000" charset="-122"/>
            </a:endParaRPr>
          </a:p>
          <a:p>
            <a:pPr marL="288925"/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long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getPersonCount()</a:t>
            </a:r>
            <a:r>
              <a:rPr spc="-1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711200">
              <a:spcBef>
                <a:spcPts val="20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String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sql = </a:t>
            </a:r>
            <a:r>
              <a:rPr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"select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count(*) </a:t>
            </a:r>
            <a:r>
              <a:rPr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from</a:t>
            </a:r>
            <a:r>
              <a:rPr spc="-73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PERSON"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;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711835">
              <a:spcBef>
                <a:spcPts val="20"/>
              </a:spcBef>
            </a:pP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 </a:t>
            </a:r>
            <a:r>
              <a:rPr spc="-20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.queryForObject(sql,</a:t>
            </a:r>
            <a:r>
              <a:rPr spc="9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Long.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);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288925">
              <a:spcBef>
                <a:spcPts val="2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640080" marR="6985">
              <a:lnSpc>
                <a:spcPct val="101000"/>
              </a:lnSpc>
              <a:spcBef>
                <a:spcPts val="2385"/>
              </a:spcBef>
            </a:pP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早期方案中的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b="1" spc="-7" dirty="0">
                <a:latin typeface="+mn-ea"/>
                <a:cs typeface="思源黑体" panose="020B0400000000000000" charset="-122"/>
              </a:rPr>
              <a:t>queryForInt()</a:t>
            </a:r>
            <a:r>
              <a:rPr lang="en-US" i="1" spc="-7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pc="-7" dirty="0">
                <a:latin typeface="+mn-ea"/>
                <a:cs typeface="思源黑体" panose="020B0400000000000000" charset="-122"/>
              </a:rPr>
              <a:t>和</a:t>
            </a:r>
            <a:r>
              <a:rPr i="1" spc="-7" dirty="0">
                <a:latin typeface="+mn-ea"/>
                <a:cs typeface="思源黑体" panose="020B0400000000000000" charset="-122"/>
              </a:rPr>
              <a:t> </a:t>
            </a:r>
            <a:r>
              <a:rPr b="1" spc="-7" dirty="0">
                <a:latin typeface="+mn-ea"/>
                <a:cs typeface="思源黑体" panose="020B0400000000000000" charset="-122"/>
              </a:rPr>
              <a:t>queryForLong()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自从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Spring</a:t>
            </a:r>
            <a:r>
              <a:rPr spc="-4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4.2</a:t>
            </a: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起声明为已过期并移除。</a:t>
            </a:r>
            <a:endParaRPr lang="zh-CN" altLang="en-US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722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绑定变量的查询</a:t>
            </a:r>
            <a:endParaRPr lang="zh-CN" altLang="en-US" spc="-100" dirty="0">
              <a:latin typeface="+mn-ea"/>
              <a:ea typeface="+mn-e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4294967295"/>
          </p:nvPr>
        </p:nvSpPr>
        <p:spPr>
          <a:xfrm>
            <a:off x="8697517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5886" y="1697355"/>
            <a:ext cx="8909451" cy="2600325"/>
            <a:chOff x="1136650" y="1754174"/>
            <a:chExt cx="7745730" cy="2600325"/>
          </a:xfrm>
        </p:grpSpPr>
        <p:sp>
          <p:nvSpPr>
            <p:cNvPr id="9" name="object 9"/>
            <p:cNvSpPr/>
            <p:nvPr/>
          </p:nvSpPr>
          <p:spPr>
            <a:xfrm>
              <a:off x="1143000" y="1760524"/>
              <a:ext cx="7733030" cy="2587625"/>
            </a:xfrm>
            <a:custGeom>
              <a:avLst/>
              <a:gdLst/>
              <a:ahLst/>
              <a:cxnLst/>
              <a:rect l="l" t="t" r="r" b="b"/>
              <a:pathLst>
                <a:path w="7733030" h="2587625">
                  <a:moveTo>
                    <a:pt x="7732499" y="2587499"/>
                  </a:moveTo>
                  <a:lnTo>
                    <a:pt x="0" y="2587499"/>
                  </a:lnTo>
                  <a:lnTo>
                    <a:pt x="0" y="0"/>
                  </a:lnTo>
                  <a:lnTo>
                    <a:pt x="7732499" y="0"/>
                  </a:lnTo>
                  <a:lnTo>
                    <a:pt x="7732499" y="25874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43000" y="1760524"/>
              <a:ext cx="7733030" cy="2587625"/>
            </a:xfrm>
            <a:custGeom>
              <a:avLst/>
              <a:gdLst/>
              <a:ahLst/>
              <a:cxnLst/>
              <a:rect l="l" t="t" r="r" b="b"/>
              <a:pathLst>
                <a:path w="7733030" h="2587625">
                  <a:moveTo>
                    <a:pt x="0" y="0"/>
                  </a:moveTo>
                  <a:lnTo>
                    <a:pt x="7732499" y="0"/>
                  </a:lnTo>
                  <a:lnTo>
                    <a:pt x="7732499" y="2587499"/>
                  </a:lnTo>
                  <a:lnTo>
                    <a:pt x="0" y="25874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7231" y="887095"/>
            <a:ext cx="8188960" cy="239268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能使用绑定变量进行查询</a:t>
            </a:r>
            <a:r>
              <a:rPr sz="2200" dirty="0">
                <a:latin typeface="+mn-ea"/>
                <a:cs typeface="思源黑体" panose="020B0400000000000000" charset="-122"/>
              </a:rPr>
              <a:t> –</a:t>
            </a:r>
            <a:r>
              <a:rPr sz="2200" spc="-120" dirty="0">
                <a:latin typeface="+mn-ea"/>
                <a:cs typeface="思源黑体" panose="020B0400000000000000" charset="-122"/>
              </a:rPr>
              <a:t> </a:t>
            </a:r>
            <a:r>
              <a:rPr sz="2200" dirty="0">
                <a:latin typeface="+mn-ea"/>
                <a:cs typeface="思源黑体" panose="020B0400000000000000" charset="-122"/>
              </a:rPr>
              <a:t>?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523875">
              <a:spcBef>
                <a:spcPts val="260"/>
              </a:spcBef>
            </a:pPr>
            <a:r>
              <a:rPr sz="2000" dirty="0">
                <a:solidFill>
                  <a:srgbClr val="138B7B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注意变量参数列表的使用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563880">
              <a:spcBef>
                <a:spcPts val="2075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private </a:t>
            </a:r>
            <a:r>
              <a:rPr spc="-27" dirty="0">
                <a:solidFill>
                  <a:srgbClr val="4C4C4C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pc="-93" dirty="0">
                <a:solidFill>
                  <a:srgbClr val="4C4C4C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2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pc="-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;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65"/>
              </a:spcBef>
            </a:pPr>
            <a:endParaRPr sz="1850" dirty="0">
              <a:latin typeface="+mn-ea"/>
              <a:cs typeface="思源黑体" panose="020B0400000000000000" charset="-122"/>
            </a:endParaRPr>
          </a:p>
          <a:p>
            <a:pPr marL="901700" marR="6985" indent="-337820">
              <a:lnSpc>
                <a:spcPct val="101000"/>
              </a:lnSpc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int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getCountOfNationalsOver(Nationality </a:t>
            </a:r>
            <a:r>
              <a:rPr spc="-2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nationality,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int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age)</a:t>
            </a:r>
            <a:r>
              <a:rPr 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L="901700" marR="6985" indent="-337820">
              <a:lnSpc>
                <a:spcPct val="101000"/>
              </a:lnSpc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en-US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 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String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sql =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select count(*) </a:t>
            </a:r>
            <a:r>
              <a:rPr spc="-7"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from PERSON </a:t>
            </a:r>
            <a:r>
              <a:rPr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pc="2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latin typeface="+mn-ea"/>
                <a:cs typeface="思源黑体" panose="020B0400000000000000" charset="-122"/>
              </a:rPr>
              <a:t>+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2511425">
              <a:spcBef>
                <a:spcPts val="20"/>
              </a:spcBef>
            </a:pPr>
            <a:r>
              <a:rPr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pc="-7"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where age </a:t>
            </a:r>
            <a:r>
              <a:rPr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&gt; ? </a:t>
            </a:r>
            <a:r>
              <a:rPr spc="-7"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and nationality </a:t>
            </a:r>
            <a:r>
              <a:rPr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=</a:t>
            </a:r>
            <a:r>
              <a:rPr spc="-120"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13" dirty="0">
                <a:solidFill>
                  <a:srgbClr val="2300DC"/>
                </a:solidFill>
                <a:latin typeface="+mn-ea"/>
                <a:cs typeface="思源黑体" panose="020B0400000000000000" charset="-122"/>
              </a:rPr>
              <a:t>?</a:t>
            </a:r>
            <a:r>
              <a:rPr spc="13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pc="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;</a:t>
            </a:r>
            <a:endParaRPr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7899" y="3986582"/>
            <a:ext cx="10223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38476" y="3117282"/>
            <a:ext cx="5396546" cy="1477578"/>
            <a:chOff x="3209925" y="3117282"/>
            <a:chExt cx="5396546" cy="1477578"/>
          </a:xfrm>
        </p:grpSpPr>
        <p:sp>
          <p:nvSpPr>
            <p:cNvPr id="20" name="object 20"/>
            <p:cNvSpPr/>
            <p:nvPr/>
          </p:nvSpPr>
          <p:spPr>
            <a:xfrm>
              <a:off x="6238469" y="3135117"/>
              <a:ext cx="1367790" cy="619760"/>
            </a:xfrm>
            <a:custGeom>
              <a:avLst/>
              <a:gdLst/>
              <a:ahLst/>
              <a:cxnLst/>
              <a:rect l="l" t="t" r="r" b="b"/>
              <a:pathLst>
                <a:path w="1367790" h="619760">
                  <a:moveTo>
                    <a:pt x="1367241" y="61931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199095" y="311728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2882" y="32166"/>
                  </a:moveTo>
                  <a:lnTo>
                    <a:pt x="0" y="0"/>
                  </a:lnTo>
                  <a:lnTo>
                    <a:pt x="45865" y="3504"/>
                  </a:lnTo>
                  <a:lnTo>
                    <a:pt x="32882" y="32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99095" y="311728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45865" y="3504"/>
                  </a:moveTo>
                  <a:lnTo>
                    <a:pt x="0" y="0"/>
                  </a:lnTo>
                  <a:lnTo>
                    <a:pt x="32882" y="32166"/>
                  </a:lnTo>
                  <a:lnTo>
                    <a:pt x="45865" y="350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209925" y="4286250"/>
              <a:ext cx="2378710" cy="308610"/>
            </a:xfrm>
            <a:custGeom>
              <a:avLst/>
              <a:gdLst/>
              <a:ahLst/>
              <a:cxnLst/>
              <a:rect l="l" t="t" r="r" b="b"/>
              <a:pathLst>
                <a:path w="2378710" h="308610">
                  <a:moveTo>
                    <a:pt x="2326748" y="308099"/>
                  </a:moveTo>
                  <a:lnTo>
                    <a:pt x="51350" y="308099"/>
                  </a:lnTo>
                  <a:lnTo>
                    <a:pt x="31362" y="304064"/>
                  </a:lnTo>
                  <a:lnTo>
                    <a:pt x="15040" y="293059"/>
                  </a:lnTo>
                  <a:lnTo>
                    <a:pt x="4035" y="276737"/>
                  </a:lnTo>
                  <a:lnTo>
                    <a:pt x="0" y="256748"/>
                  </a:lnTo>
                  <a:lnTo>
                    <a:pt x="0" y="51351"/>
                  </a:lnTo>
                  <a:lnTo>
                    <a:pt x="4035" y="31362"/>
                  </a:lnTo>
                  <a:lnTo>
                    <a:pt x="15040" y="15040"/>
                  </a:lnTo>
                  <a:lnTo>
                    <a:pt x="31362" y="4035"/>
                  </a:lnTo>
                  <a:lnTo>
                    <a:pt x="51350" y="0"/>
                  </a:lnTo>
                  <a:lnTo>
                    <a:pt x="2326748" y="0"/>
                  </a:lnTo>
                  <a:lnTo>
                    <a:pt x="2363059" y="15040"/>
                  </a:lnTo>
                  <a:lnTo>
                    <a:pt x="2378099" y="51351"/>
                  </a:lnTo>
                  <a:lnTo>
                    <a:pt x="2378099" y="256748"/>
                  </a:lnTo>
                  <a:lnTo>
                    <a:pt x="2374064" y="276737"/>
                  </a:lnTo>
                  <a:lnTo>
                    <a:pt x="2363059" y="293059"/>
                  </a:lnTo>
                  <a:lnTo>
                    <a:pt x="2346737" y="304064"/>
                  </a:lnTo>
                  <a:lnTo>
                    <a:pt x="2326748" y="308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209925" y="4286250"/>
              <a:ext cx="2378710" cy="308610"/>
            </a:xfrm>
            <a:custGeom>
              <a:avLst/>
              <a:gdLst/>
              <a:ahLst/>
              <a:cxnLst/>
              <a:rect l="l" t="t" r="r" b="b"/>
              <a:pathLst>
                <a:path w="2378710" h="308610">
                  <a:moveTo>
                    <a:pt x="0" y="51351"/>
                  </a:moveTo>
                  <a:lnTo>
                    <a:pt x="4035" y="31362"/>
                  </a:lnTo>
                  <a:lnTo>
                    <a:pt x="15040" y="15040"/>
                  </a:lnTo>
                  <a:lnTo>
                    <a:pt x="31362" y="4035"/>
                  </a:lnTo>
                  <a:lnTo>
                    <a:pt x="51350" y="0"/>
                  </a:lnTo>
                  <a:lnTo>
                    <a:pt x="2326748" y="0"/>
                  </a:lnTo>
                  <a:lnTo>
                    <a:pt x="2363059" y="15040"/>
                  </a:lnTo>
                  <a:lnTo>
                    <a:pt x="2378099" y="51351"/>
                  </a:lnTo>
                  <a:lnTo>
                    <a:pt x="2378099" y="256748"/>
                  </a:lnTo>
                  <a:lnTo>
                    <a:pt x="2374064" y="276737"/>
                  </a:lnTo>
                  <a:lnTo>
                    <a:pt x="2363059" y="293059"/>
                  </a:lnTo>
                  <a:lnTo>
                    <a:pt x="2346737" y="304064"/>
                  </a:lnTo>
                  <a:lnTo>
                    <a:pt x="2326748" y="308099"/>
                  </a:lnTo>
                  <a:lnTo>
                    <a:pt x="51350" y="308099"/>
                  </a:lnTo>
                  <a:lnTo>
                    <a:pt x="31362" y="304064"/>
                  </a:lnTo>
                  <a:lnTo>
                    <a:pt x="15040" y="293059"/>
                  </a:lnTo>
                  <a:lnTo>
                    <a:pt x="4035" y="276737"/>
                  </a:lnTo>
                  <a:lnTo>
                    <a:pt x="0" y="256748"/>
                  </a:lnTo>
                  <a:lnTo>
                    <a:pt x="0" y="513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227761" y="4286250"/>
              <a:ext cx="2378710" cy="308610"/>
            </a:xfrm>
            <a:custGeom>
              <a:avLst/>
              <a:gdLst/>
              <a:ahLst/>
              <a:cxnLst/>
              <a:rect l="l" t="t" r="r" b="b"/>
              <a:pathLst>
                <a:path w="2378709" h="308610">
                  <a:moveTo>
                    <a:pt x="2326748" y="308099"/>
                  </a:moveTo>
                  <a:lnTo>
                    <a:pt x="51351" y="308099"/>
                  </a:lnTo>
                  <a:lnTo>
                    <a:pt x="31363" y="304064"/>
                  </a:lnTo>
                  <a:lnTo>
                    <a:pt x="15040" y="293059"/>
                  </a:lnTo>
                  <a:lnTo>
                    <a:pt x="4035" y="276737"/>
                  </a:lnTo>
                  <a:lnTo>
                    <a:pt x="0" y="256748"/>
                  </a:lnTo>
                  <a:lnTo>
                    <a:pt x="0" y="51351"/>
                  </a:lnTo>
                  <a:lnTo>
                    <a:pt x="4035" y="31362"/>
                  </a:lnTo>
                  <a:lnTo>
                    <a:pt x="15040" y="15040"/>
                  </a:lnTo>
                  <a:lnTo>
                    <a:pt x="31363" y="4035"/>
                  </a:lnTo>
                  <a:lnTo>
                    <a:pt x="51351" y="0"/>
                  </a:lnTo>
                  <a:lnTo>
                    <a:pt x="2326748" y="0"/>
                  </a:lnTo>
                  <a:lnTo>
                    <a:pt x="2363059" y="15040"/>
                  </a:lnTo>
                  <a:lnTo>
                    <a:pt x="2378100" y="51351"/>
                  </a:lnTo>
                  <a:lnTo>
                    <a:pt x="2378100" y="256748"/>
                  </a:lnTo>
                  <a:lnTo>
                    <a:pt x="2374064" y="276737"/>
                  </a:lnTo>
                  <a:lnTo>
                    <a:pt x="2363059" y="293059"/>
                  </a:lnTo>
                  <a:lnTo>
                    <a:pt x="2346737" y="304064"/>
                  </a:lnTo>
                  <a:lnTo>
                    <a:pt x="2326748" y="308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227761" y="4286250"/>
              <a:ext cx="2378710" cy="308610"/>
            </a:xfrm>
            <a:custGeom>
              <a:avLst/>
              <a:gdLst/>
              <a:ahLst/>
              <a:cxnLst/>
              <a:rect l="l" t="t" r="r" b="b"/>
              <a:pathLst>
                <a:path w="2378709" h="308610">
                  <a:moveTo>
                    <a:pt x="0" y="51351"/>
                  </a:moveTo>
                  <a:lnTo>
                    <a:pt x="4035" y="31362"/>
                  </a:lnTo>
                  <a:lnTo>
                    <a:pt x="15040" y="15040"/>
                  </a:lnTo>
                  <a:lnTo>
                    <a:pt x="31363" y="4035"/>
                  </a:lnTo>
                  <a:lnTo>
                    <a:pt x="51351" y="0"/>
                  </a:lnTo>
                  <a:lnTo>
                    <a:pt x="2326748" y="0"/>
                  </a:lnTo>
                  <a:lnTo>
                    <a:pt x="2363059" y="15040"/>
                  </a:lnTo>
                  <a:lnTo>
                    <a:pt x="2378100" y="51351"/>
                  </a:lnTo>
                  <a:lnTo>
                    <a:pt x="2378100" y="256748"/>
                  </a:lnTo>
                  <a:lnTo>
                    <a:pt x="2374064" y="276737"/>
                  </a:lnTo>
                  <a:lnTo>
                    <a:pt x="2363059" y="293059"/>
                  </a:lnTo>
                  <a:lnTo>
                    <a:pt x="2346737" y="304064"/>
                  </a:lnTo>
                  <a:lnTo>
                    <a:pt x="2326748" y="308099"/>
                  </a:lnTo>
                  <a:lnTo>
                    <a:pt x="51351" y="308099"/>
                  </a:lnTo>
                  <a:lnTo>
                    <a:pt x="31363" y="304064"/>
                  </a:lnTo>
                  <a:lnTo>
                    <a:pt x="15040" y="293059"/>
                  </a:lnTo>
                  <a:lnTo>
                    <a:pt x="4035" y="276737"/>
                  </a:lnTo>
                  <a:lnTo>
                    <a:pt x="0" y="256748"/>
                  </a:lnTo>
                  <a:lnTo>
                    <a:pt x="0" y="513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62076" y="3434081"/>
            <a:ext cx="7706451" cy="58293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</a:t>
            </a:r>
            <a:r>
              <a:rPr spc="-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20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.queryForObject</a:t>
            </a:r>
            <a:endParaRPr spc="-20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135"/>
              </a:spcBef>
            </a:pPr>
            <a:r>
              <a:rPr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en-US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                                             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(sql, </a:t>
            </a:r>
            <a:r>
              <a:rPr spc="-7" dirty="0">
                <a:solidFill>
                  <a:srgbClr val="4C4C4C"/>
                </a:solidFill>
                <a:latin typeface="+mn-ea"/>
                <a:cs typeface="思源黑体" panose="020B0400000000000000" charset="-122"/>
              </a:rPr>
              <a:t>Integer</a:t>
            </a:r>
            <a:r>
              <a:rPr spc="-7" dirty="0">
                <a:latin typeface="+mn-ea"/>
                <a:cs typeface="思源黑体" panose="020B0400000000000000" charset="-122"/>
              </a:rPr>
              <a:t>.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, age,</a:t>
            </a:r>
            <a:r>
              <a:rPr lang="en-US" spc="17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nationality.toString());</a:t>
            </a:r>
            <a:endParaRPr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39182" y="3214225"/>
            <a:ext cx="1797050" cy="545465"/>
            <a:chOff x="4310631" y="3214224"/>
            <a:chExt cx="1797050" cy="545465"/>
          </a:xfrm>
        </p:grpSpPr>
        <p:sp>
          <p:nvSpPr>
            <p:cNvPr id="29" name="object 29"/>
            <p:cNvSpPr/>
            <p:nvPr/>
          </p:nvSpPr>
          <p:spPr>
            <a:xfrm>
              <a:off x="4356818" y="3234064"/>
              <a:ext cx="1745614" cy="520700"/>
            </a:xfrm>
            <a:custGeom>
              <a:avLst/>
              <a:gdLst/>
              <a:ahLst/>
              <a:cxnLst/>
              <a:rect l="l" t="t" r="r" b="b"/>
              <a:pathLst>
                <a:path w="1745614" h="520700">
                  <a:moveTo>
                    <a:pt x="1745531" y="52037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315394" y="321898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6929" y="30154"/>
                  </a:moveTo>
                  <a:lnTo>
                    <a:pt x="0" y="2727"/>
                  </a:lnTo>
                  <a:lnTo>
                    <a:pt x="45918" y="0"/>
                  </a:lnTo>
                  <a:lnTo>
                    <a:pt x="36929" y="30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315394" y="321898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18" y="0"/>
                  </a:moveTo>
                  <a:lnTo>
                    <a:pt x="0" y="2727"/>
                  </a:lnTo>
                  <a:lnTo>
                    <a:pt x="36929" y="30154"/>
                  </a:lnTo>
                  <a:lnTo>
                    <a:pt x="4591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333751" y="4276725"/>
            <a:ext cx="1706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n-ea"/>
                <a:cs typeface="思源黑体" panose="020B0400000000000000" charset="-122"/>
              </a:rPr>
              <a:t>绑定第</a:t>
            </a:r>
            <a:r>
              <a:rPr lang="en-US" altLang="zh-CN" sz="1600" dirty="0">
                <a:latin typeface="+mn-ea"/>
                <a:cs typeface="思源黑体" panose="020B0400000000000000" charset="-122"/>
              </a:rPr>
              <a:t>1</a:t>
            </a:r>
            <a:r>
              <a:rPr lang="zh-CN" altLang="en-US" sz="1600" dirty="0">
                <a:latin typeface="+mn-ea"/>
                <a:cs typeface="思源黑体" panose="020B0400000000000000" charset="-122"/>
              </a:rPr>
              <a:t>个参数？</a:t>
            </a:r>
            <a:endParaRPr lang="zh-CN" altLang="en-US"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57951" y="4297680"/>
            <a:ext cx="1706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n-ea"/>
                <a:cs typeface="思源黑体" panose="020B0400000000000000" charset="-122"/>
              </a:rPr>
              <a:t>绑定第</a:t>
            </a:r>
            <a:r>
              <a:rPr lang="en-US" altLang="zh-CN" sz="1600" dirty="0">
                <a:latin typeface="+mn-ea"/>
                <a:cs typeface="思源黑体" panose="020B0400000000000000" charset="-122"/>
              </a:rPr>
              <a:t>2</a:t>
            </a:r>
            <a:r>
              <a:rPr lang="zh-CN" altLang="en-US" sz="1600" dirty="0">
                <a:latin typeface="+mn-ea"/>
                <a:cs typeface="思源黑体" panose="020B0400000000000000" charset="-122"/>
              </a:rPr>
              <a:t>个参数？</a:t>
            </a:r>
            <a:endParaRPr lang="zh-CN" altLang="en-US" sz="1600" dirty="0">
              <a:latin typeface="+mn-ea"/>
              <a:cs typeface="思源黑体" panose="020B0400000000000000" charset="-122"/>
            </a:endParaRPr>
          </a:p>
        </p:txBody>
      </p:sp>
      <p:cxnSp>
        <p:nvCxnSpPr>
          <p:cNvPr id="35" name="直接箭头连接符 34"/>
          <p:cNvCxnSpPr>
            <a:stCxn id="33" idx="0"/>
          </p:cNvCxnSpPr>
          <p:nvPr/>
        </p:nvCxnSpPr>
        <p:spPr>
          <a:xfrm flipV="1">
            <a:off x="3140455" y="2950370"/>
            <a:ext cx="1671101" cy="257174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4" idx="0"/>
          </p:cNvCxnSpPr>
          <p:nvPr/>
        </p:nvCxnSpPr>
        <p:spPr>
          <a:xfrm flipH="1" flipV="1">
            <a:off x="5325906" y="2945130"/>
            <a:ext cx="157699" cy="27813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47" dirty="0">
                <a:latin typeface="+mn-ea"/>
                <a:ea typeface="+mn-ea"/>
              </a:rPr>
              <a:t>写数据库（</a:t>
            </a:r>
            <a:r>
              <a:rPr lang="en-US" altLang="zh-CN" spc="-247" dirty="0">
                <a:latin typeface="+mn-ea"/>
                <a:ea typeface="+mn-ea"/>
              </a:rPr>
              <a:t>1</a:t>
            </a:r>
            <a:r>
              <a:rPr lang="zh-CN" altLang="en-US" spc="-247" dirty="0">
                <a:latin typeface="+mn-ea"/>
                <a:ea typeface="+mn-ea"/>
              </a:rPr>
              <a:t>）</a:t>
            </a:r>
            <a:endParaRPr lang="zh-CN" altLang="en-US" spc="-247" dirty="0">
              <a:latin typeface="+mn-ea"/>
              <a:ea typeface="+mn-e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9099" y="1839961"/>
            <a:ext cx="7576805" cy="2570480"/>
            <a:chOff x="1289099" y="1839961"/>
            <a:chExt cx="6870700" cy="2570480"/>
          </a:xfrm>
        </p:grpSpPr>
        <p:sp>
          <p:nvSpPr>
            <p:cNvPr id="9" name="object 9"/>
            <p:cNvSpPr/>
            <p:nvPr/>
          </p:nvSpPr>
          <p:spPr>
            <a:xfrm>
              <a:off x="1295399" y="1846261"/>
              <a:ext cx="6858000" cy="2557780"/>
            </a:xfrm>
            <a:custGeom>
              <a:avLst/>
              <a:gdLst/>
              <a:ahLst/>
              <a:cxnLst/>
              <a:rect l="l" t="t" r="r" b="b"/>
              <a:pathLst>
                <a:path w="6858000" h="2557779">
                  <a:moveTo>
                    <a:pt x="6857999" y="2557499"/>
                  </a:moveTo>
                  <a:lnTo>
                    <a:pt x="0" y="25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5574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95399" y="1846261"/>
              <a:ext cx="6858000" cy="2557780"/>
            </a:xfrm>
            <a:custGeom>
              <a:avLst/>
              <a:gdLst/>
              <a:ahLst/>
              <a:cxnLst/>
              <a:rect l="l" t="t" r="r" b="b"/>
              <a:pathLst>
                <a:path w="6858000" h="2557779">
                  <a:moveTo>
                    <a:pt x="0" y="0"/>
                  </a:moveTo>
                  <a:lnTo>
                    <a:pt x="6857999" y="0"/>
                  </a:lnTo>
                  <a:lnTo>
                    <a:pt x="6857999" y="2557499"/>
                  </a:lnTo>
                  <a:lnTo>
                    <a:pt x="0" y="25574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8681" y="887095"/>
            <a:ext cx="7347585" cy="103314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插入一行新的数据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6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返回修改了多少行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55"/>
              </a:spcBef>
            </a:pPr>
            <a:endParaRPr sz="20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48105" y="1990090"/>
            <a:ext cx="73317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A91556"/>
                </a:solidFill>
                <a:latin typeface="+mn-ea"/>
              </a:rPr>
              <a:t>public int</a:t>
            </a:r>
            <a:r>
              <a:rPr lang="zh-CN" altLang="en-US" dirty="0">
                <a:latin typeface="+mn-ea"/>
              </a:rPr>
              <a:t> insertPerson(Person person) {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jdbcTemplate</a:t>
            </a:r>
            <a:r>
              <a:rPr lang="zh-CN" altLang="en-US" dirty="0">
                <a:latin typeface="+mn-ea"/>
              </a:rPr>
              <a:t>.update(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en-US" altLang="zh-CN" dirty="0">
                <a:solidFill>
                  <a:srgbClr val="1D41D5"/>
                </a:solidFill>
                <a:latin typeface="+mn-ea"/>
                <a:sym typeface="+mn-ea"/>
              </a:rPr>
              <a:t>"insert into PERSON (</a:t>
            </a:r>
            <a:r>
              <a:rPr lang="en-US" altLang="zh-CN" dirty="0" err="1">
                <a:solidFill>
                  <a:srgbClr val="1D41D5"/>
                </a:solidFill>
                <a:latin typeface="+mn-ea"/>
                <a:sym typeface="+mn-ea"/>
              </a:rPr>
              <a:t>first_name</a:t>
            </a:r>
            <a:r>
              <a:rPr lang="en-US" altLang="zh-CN" dirty="0">
                <a:solidFill>
                  <a:srgbClr val="1D41D5"/>
                </a:solidFill>
                <a:latin typeface="+mn-ea"/>
                <a:sym typeface="+mn-ea"/>
              </a:rPr>
              <a:t>, </a:t>
            </a:r>
            <a:r>
              <a:rPr lang="en-US" altLang="zh-CN" dirty="0" err="1">
                <a:solidFill>
                  <a:srgbClr val="1D41D5"/>
                </a:solidFill>
                <a:latin typeface="+mn-ea"/>
                <a:sym typeface="+mn-ea"/>
              </a:rPr>
              <a:t>last_name</a:t>
            </a:r>
            <a:r>
              <a:rPr lang="en-US" altLang="zh-CN" dirty="0">
                <a:solidFill>
                  <a:srgbClr val="1D41D5"/>
                </a:solidFill>
                <a:latin typeface="+mn-ea"/>
                <a:sym typeface="+mn-ea"/>
              </a:rPr>
              <a:t>, age)"</a:t>
            </a:r>
            <a:r>
              <a:rPr lang="zh-CN" altLang="en-US" dirty="0">
                <a:latin typeface="+mn-ea"/>
              </a:rPr>
              <a:t> +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en-US" altLang="zh-CN" dirty="0">
                <a:solidFill>
                  <a:srgbClr val="1D41D5"/>
                </a:solidFill>
                <a:latin typeface="+mn-ea"/>
                <a:sym typeface="+mn-ea"/>
              </a:rPr>
              <a:t>"values (?, ?, ?)"</a:t>
            </a:r>
            <a:r>
              <a:rPr lang="zh-CN" altLang="en-US" dirty="0">
                <a:latin typeface="+mn-ea"/>
              </a:rPr>
              <a:t>,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dirty="0">
                <a:latin typeface="+mn-ea"/>
              </a:rPr>
              <a:t>person.getFirstName(),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dirty="0">
                <a:latin typeface="+mn-ea"/>
              </a:rPr>
              <a:t>person.getLastName(),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dirty="0">
                <a:latin typeface="+mn-ea"/>
              </a:rPr>
              <a:t>person.getAge());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65780" cy="5143500"/>
            <a:chOff x="0" y="0"/>
            <a:chExt cx="306578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065780" cy="5143500"/>
            </a:xfrm>
            <a:custGeom>
              <a:avLst/>
              <a:gdLst/>
              <a:ahLst/>
              <a:cxnLst/>
              <a:rect l="l" t="t" r="r" b="b"/>
              <a:pathLst>
                <a:path w="3065780" h="5143500">
                  <a:moveTo>
                    <a:pt x="3065461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065461" y="0"/>
                  </a:lnTo>
                  <a:lnTo>
                    <a:pt x="3065461" y="5143499"/>
                  </a:lnTo>
                  <a:close/>
                </a:path>
              </a:pathLst>
            </a:custGeom>
            <a:solidFill>
              <a:srgbClr val="1AB9A5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7324" y="4854587"/>
              <a:ext cx="635000" cy="149225"/>
            </a:xfrm>
            <a:custGeom>
              <a:avLst/>
              <a:gdLst/>
              <a:ahLst/>
              <a:cxnLst/>
              <a:rect l="l" t="t" r="r" b="b"/>
              <a:pathLst>
                <a:path w="635000" h="149225">
                  <a:moveTo>
                    <a:pt x="99847" y="45186"/>
                  </a:moveTo>
                  <a:lnTo>
                    <a:pt x="95415" y="24218"/>
                  </a:lnTo>
                  <a:lnTo>
                    <a:pt x="83070" y="10236"/>
                  </a:lnTo>
                  <a:lnTo>
                    <a:pt x="64084" y="2425"/>
                  </a:lnTo>
                  <a:lnTo>
                    <a:pt x="39700" y="0"/>
                  </a:lnTo>
                  <a:lnTo>
                    <a:pt x="0" y="0"/>
                  </a:lnTo>
                  <a:lnTo>
                    <a:pt x="0" y="146672"/>
                  </a:lnTo>
                  <a:lnTo>
                    <a:pt x="23469" y="146672"/>
                  </a:lnTo>
                  <a:lnTo>
                    <a:pt x="23469" y="20421"/>
                  </a:lnTo>
                  <a:lnTo>
                    <a:pt x="40170" y="20421"/>
                  </a:lnTo>
                  <a:lnTo>
                    <a:pt x="42608" y="20523"/>
                  </a:lnTo>
                  <a:lnTo>
                    <a:pt x="45237" y="20612"/>
                  </a:lnTo>
                  <a:lnTo>
                    <a:pt x="58559" y="22339"/>
                  </a:lnTo>
                  <a:lnTo>
                    <a:pt x="68021" y="26974"/>
                  </a:lnTo>
                  <a:lnTo>
                    <a:pt x="73672" y="34531"/>
                  </a:lnTo>
                  <a:lnTo>
                    <a:pt x="75539" y="44996"/>
                  </a:lnTo>
                  <a:lnTo>
                    <a:pt x="75539" y="46786"/>
                  </a:lnTo>
                  <a:lnTo>
                    <a:pt x="73939" y="56807"/>
                  </a:lnTo>
                  <a:lnTo>
                    <a:pt x="68745" y="64528"/>
                  </a:lnTo>
                  <a:lnTo>
                    <a:pt x="59397" y="69507"/>
                  </a:lnTo>
                  <a:lnTo>
                    <a:pt x="45326" y="71259"/>
                  </a:lnTo>
                  <a:lnTo>
                    <a:pt x="38760" y="71259"/>
                  </a:lnTo>
                  <a:lnTo>
                    <a:pt x="38760" y="91033"/>
                  </a:lnTo>
                  <a:lnTo>
                    <a:pt x="41109" y="91122"/>
                  </a:lnTo>
                  <a:lnTo>
                    <a:pt x="43167" y="91224"/>
                  </a:lnTo>
                  <a:lnTo>
                    <a:pt x="45427" y="91224"/>
                  </a:lnTo>
                  <a:lnTo>
                    <a:pt x="67386" y="88760"/>
                  </a:lnTo>
                  <a:lnTo>
                    <a:pt x="84594" y="80975"/>
                  </a:lnTo>
                  <a:lnTo>
                    <a:pt x="95834" y="67271"/>
                  </a:lnTo>
                  <a:lnTo>
                    <a:pt x="99847" y="47066"/>
                  </a:lnTo>
                  <a:lnTo>
                    <a:pt x="99847" y="45186"/>
                  </a:lnTo>
                  <a:close/>
                </a:path>
                <a:path w="635000" h="149225">
                  <a:moveTo>
                    <a:pt x="140957" y="0"/>
                  </a:moveTo>
                  <a:lnTo>
                    <a:pt x="118427" y="0"/>
                  </a:lnTo>
                  <a:lnTo>
                    <a:pt x="118427" y="21932"/>
                  </a:lnTo>
                  <a:lnTo>
                    <a:pt x="140957" y="21932"/>
                  </a:lnTo>
                  <a:lnTo>
                    <a:pt x="140957" y="0"/>
                  </a:lnTo>
                  <a:close/>
                </a:path>
                <a:path w="635000" h="149225">
                  <a:moveTo>
                    <a:pt x="141046" y="38036"/>
                  </a:moveTo>
                  <a:lnTo>
                    <a:pt x="118427" y="38036"/>
                  </a:lnTo>
                  <a:lnTo>
                    <a:pt x="118427" y="146761"/>
                  </a:lnTo>
                  <a:lnTo>
                    <a:pt x="141046" y="146761"/>
                  </a:lnTo>
                  <a:lnTo>
                    <a:pt x="141046" y="38036"/>
                  </a:lnTo>
                  <a:close/>
                </a:path>
                <a:path w="635000" h="149225">
                  <a:moveTo>
                    <a:pt x="271386" y="37934"/>
                  </a:moveTo>
                  <a:lnTo>
                    <a:pt x="249707" y="37934"/>
                  </a:lnTo>
                  <a:lnTo>
                    <a:pt x="222211" y="125209"/>
                  </a:lnTo>
                  <a:lnTo>
                    <a:pt x="221183" y="128968"/>
                  </a:lnTo>
                  <a:lnTo>
                    <a:pt x="220433" y="131229"/>
                  </a:lnTo>
                  <a:lnTo>
                    <a:pt x="213766" y="131229"/>
                  </a:lnTo>
                  <a:lnTo>
                    <a:pt x="213017" y="128968"/>
                  </a:lnTo>
                  <a:lnTo>
                    <a:pt x="211886" y="125209"/>
                  </a:lnTo>
                  <a:lnTo>
                    <a:pt x="184772" y="37934"/>
                  </a:lnTo>
                  <a:lnTo>
                    <a:pt x="157657" y="37934"/>
                  </a:lnTo>
                  <a:lnTo>
                    <a:pt x="157657" y="53936"/>
                  </a:lnTo>
                  <a:lnTo>
                    <a:pt x="168160" y="53936"/>
                  </a:lnTo>
                  <a:lnTo>
                    <a:pt x="194348" y="131991"/>
                  </a:lnTo>
                  <a:lnTo>
                    <a:pt x="197993" y="139725"/>
                  </a:lnTo>
                  <a:lnTo>
                    <a:pt x="202882" y="145084"/>
                  </a:lnTo>
                  <a:lnTo>
                    <a:pt x="209169" y="148209"/>
                  </a:lnTo>
                  <a:lnTo>
                    <a:pt x="217055" y="149212"/>
                  </a:lnTo>
                  <a:lnTo>
                    <a:pt x="223151" y="148678"/>
                  </a:lnTo>
                  <a:lnTo>
                    <a:pt x="229387" y="146354"/>
                  </a:lnTo>
                  <a:lnTo>
                    <a:pt x="235165" y="141147"/>
                  </a:lnTo>
                  <a:lnTo>
                    <a:pt x="239953" y="131991"/>
                  </a:lnTo>
                  <a:lnTo>
                    <a:pt x="271386" y="37934"/>
                  </a:lnTo>
                  <a:close/>
                </a:path>
                <a:path w="635000" h="149225">
                  <a:moveTo>
                    <a:pt x="376669" y="85001"/>
                  </a:moveTo>
                  <a:lnTo>
                    <a:pt x="373037" y="65976"/>
                  </a:lnTo>
                  <a:lnTo>
                    <a:pt x="366141" y="55918"/>
                  </a:lnTo>
                  <a:lnTo>
                    <a:pt x="362826" y="51092"/>
                  </a:lnTo>
                  <a:lnTo>
                    <a:pt x="355460" y="46545"/>
                  </a:lnTo>
                  <a:lnTo>
                    <a:pt x="355460" y="102146"/>
                  </a:lnTo>
                  <a:lnTo>
                    <a:pt x="353491" y="113411"/>
                  </a:lnTo>
                  <a:lnTo>
                    <a:pt x="347827" y="122707"/>
                  </a:lnTo>
                  <a:lnTo>
                    <a:pt x="338874" y="129006"/>
                  </a:lnTo>
                  <a:lnTo>
                    <a:pt x="327037" y="131330"/>
                  </a:lnTo>
                  <a:lnTo>
                    <a:pt x="314998" y="129006"/>
                  </a:lnTo>
                  <a:lnTo>
                    <a:pt x="306120" y="122707"/>
                  </a:lnTo>
                  <a:lnTo>
                    <a:pt x="300621" y="113411"/>
                  </a:lnTo>
                  <a:lnTo>
                    <a:pt x="298780" y="102146"/>
                  </a:lnTo>
                  <a:lnTo>
                    <a:pt x="298805" y="85001"/>
                  </a:lnTo>
                  <a:lnTo>
                    <a:pt x="300596" y="73825"/>
                  </a:lnTo>
                  <a:lnTo>
                    <a:pt x="305981" y="64541"/>
                  </a:lnTo>
                  <a:lnTo>
                    <a:pt x="314820" y="58242"/>
                  </a:lnTo>
                  <a:lnTo>
                    <a:pt x="327037" y="55918"/>
                  </a:lnTo>
                  <a:lnTo>
                    <a:pt x="338912" y="58242"/>
                  </a:lnTo>
                  <a:lnTo>
                    <a:pt x="347865" y="64541"/>
                  </a:lnTo>
                  <a:lnTo>
                    <a:pt x="353504" y="73825"/>
                  </a:lnTo>
                  <a:lnTo>
                    <a:pt x="355447" y="85001"/>
                  </a:lnTo>
                  <a:lnTo>
                    <a:pt x="355460" y="102146"/>
                  </a:lnTo>
                  <a:lnTo>
                    <a:pt x="355460" y="46545"/>
                  </a:lnTo>
                  <a:lnTo>
                    <a:pt x="347141" y="41402"/>
                  </a:lnTo>
                  <a:lnTo>
                    <a:pt x="327037" y="37934"/>
                  </a:lnTo>
                  <a:lnTo>
                    <a:pt x="306946" y="41402"/>
                  </a:lnTo>
                  <a:lnTo>
                    <a:pt x="291249" y="51092"/>
                  </a:lnTo>
                  <a:lnTo>
                    <a:pt x="281038" y="65976"/>
                  </a:lnTo>
                  <a:lnTo>
                    <a:pt x="277482" y="85001"/>
                  </a:lnTo>
                  <a:lnTo>
                    <a:pt x="277495" y="102146"/>
                  </a:lnTo>
                  <a:lnTo>
                    <a:pt x="281114" y="121081"/>
                  </a:lnTo>
                  <a:lnTo>
                    <a:pt x="291312" y="135966"/>
                  </a:lnTo>
                  <a:lnTo>
                    <a:pt x="306971" y="145656"/>
                  </a:lnTo>
                  <a:lnTo>
                    <a:pt x="327037" y="149123"/>
                  </a:lnTo>
                  <a:lnTo>
                    <a:pt x="347141" y="145656"/>
                  </a:lnTo>
                  <a:lnTo>
                    <a:pt x="362826" y="135966"/>
                  </a:lnTo>
                  <a:lnTo>
                    <a:pt x="366001" y="131330"/>
                  </a:lnTo>
                  <a:lnTo>
                    <a:pt x="373037" y="121081"/>
                  </a:lnTo>
                  <a:lnTo>
                    <a:pt x="376656" y="102146"/>
                  </a:lnTo>
                  <a:lnTo>
                    <a:pt x="376669" y="85001"/>
                  </a:lnTo>
                  <a:close/>
                </a:path>
                <a:path w="635000" h="149225">
                  <a:moveTo>
                    <a:pt x="453618" y="37934"/>
                  </a:moveTo>
                  <a:lnTo>
                    <a:pt x="416826" y="37934"/>
                  </a:lnTo>
                  <a:lnTo>
                    <a:pt x="416826" y="14490"/>
                  </a:lnTo>
                  <a:lnTo>
                    <a:pt x="393928" y="17500"/>
                  </a:lnTo>
                  <a:lnTo>
                    <a:pt x="393928" y="118719"/>
                  </a:lnTo>
                  <a:lnTo>
                    <a:pt x="395744" y="131152"/>
                  </a:lnTo>
                  <a:lnTo>
                    <a:pt x="401332" y="139801"/>
                  </a:lnTo>
                  <a:lnTo>
                    <a:pt x="410921" y="144843"/>
                  </a:lnTo>
                  <a:lnTo>
                    <a:pt x="424713" y="146481"/>
                  </a:lnTo>
                  <a:lnTo>
                    <a:pt x="453618" y="146481"/>
                  </a:lnTo>
                  <a:lnTo>
                    <a:pt x="453618" y="128968"/>
                  </a:lnTo>
                  <a:lnTo>
                    <a:pt x="423125" y="128968"/>
                  </a:lnTo>
                  <a:lnTo>
                    <a:pt x="416826" y="128600"/>
                  </a:lnTo>
                  <a:lnTo>
                    <a:pt x="416826" y="55448"/>
                  </a:lnTo>
                  <a:lnTo>
                    <a:pt x="453618" y="55448"/>
                  </a:lnTo>
                  <a:lnTo>
                    <a:pt x="453618" y="37934"/>
                  </a:lnTo>
                  <a:close/>
                </a:path>
                <a:path w="635000" h="149225">
                  <a:moveTo>
                    <a:pt x="561340" y="42545"/>
                  </a:moveTo>
                  <a:lnTo>
                    <a:pt x="515366" y="36423"/>
                  </a:lnTo>
                  <a:lnTo>
                    <a:pt x="495287" y="39839"/>
                  </a:lnTo>
                  <a:lnTo>
                    <a:pt x="480136" y="49618"/>
                  </a:lnTo>
                  <a:lnTo>
                    <a:pt x="470560" y="65062"/>
                  </a:lnTo>
                  <a:lnTo>
                    <a:pt x="467220" y="85483"/>
                  </a:lnTo>
                  <a:lnTo>
                    <a:pt x="467220" y="97345"/>
                  </a:lnTo>
                  <a:lnTo>
                    <a:pt x="470560" y="117805"/>
                  </a:lnTo>
                  <a:lnTo>
                    <a:pt x="480136" y="133337"/>
                  </a:lnTo>
                  <a:lnTo>
                    <a:pt x="495287" y="143217"/>
                  </a:lnTo>
                  <a:lnTo>
                    <a:pt x="515366" y="146672"/>
                  </a:lnTo>
                  <a:lnTo>
                    <a:pt x="521271" y="146672"/>
                  </a:lnTo>
                  <a:lnTo>
                    <a:pt x="523621" y="146392"/>
                  </a:lnTo>
                  <a:lnTo>
                    <a:pt x="523621" y="128219"/>
                  </a:lnTo>
                  <a:lnTo>
                    <a:pt x="522681" y="128219"/>
                  </a:lnTo>
                  <a:lnTo>
                    <a:pt x="515924" y="128409"/>
                  </a:lnTo>
                  <a:lnTo>
                    <a:pt x="515366" y="128409"/>
                  </a:lnTo>
                  <a:lnTo>
                    <a:pt x="504291" y="126174"/>
                  </a:lnTo>
                  <a:lnTo>
                    <a:pt x="495757" y="119862"/>
                  </a:lnTo>
                  <a:lnTo>
                    <a:pt x="490283" y="110058"/>
                  </a:lnTo>
                  <a:lnTo>
                    <a:pt x="488340" y="97345"/>
                  </a:lnTo>
                  <a:lnTo>
                    <a:pt x="488340" y="85483"/>
                  </a:lnTo>
                  <a:lnTo>
                    <a:pt x="490296" y="72758"/>
                  </a:lnTo>
                  <a:lnTo>
                    <a:pt x="495795" y="62953"/>
                  </a:lnTo>
                  <a:lnTo>
                    <a:pt x="504329" y="56642"/>
                  </a:lnTo>
                  <a:lnTo>
                    <a:pt x="515366" y="54406"/>
                  </a:lnTo>
                  <a:lnTo>
                    <a:pt x="522579" y="54406"/>
                  </a:lnTo>
                  <a:lnTo>
                    <a:pt x="533666" y="54978"/>
                  </a:lnTo>
                  <a:lnTo>
                    <a:pt x="537502" y="55816"/>
                  </a:lnTo>
                  <a:lnTo>
                    <a:pt x="538632" y="56007"/>
                  </a:lnTo>
                  <a:lnTo>
                    <a:pt x="538632" y="146672"/>
                  </a:lnTo>
                  <a:lnTo>
                    <a:pt x="561251" y="146672"/>
                  </a:lnTo>
                  <a:lnTo>
                    <a:pt x="561251" y="45085"/>
                  </a:lnTo>
                  <a:lnTo>
                    <a:pt x="561340" y="43205"/>
                  </a:lnTo>
                  <a:lnTo>
                    <a:pt x="561340" y="42545"/>
                  </a:lnTo>
                  <a:close/>
                </a:path>
                <a:path w="635000" h="149225">
                  <a:moveTo>
                    <a:pt x="605637" y="0"/>
                  </a:moveTo>
                  <a:lnTo>
                    <a:pt x="583018" y="0"/>
                  </a:lnTo>
                  <a:lnTo>
                    <a:pt x="583018" y="146761"/>
                  </a:lnTo>
                  <a:lnTo>
                    <a:pt x="605637" y="146761"/>
                  </a:lnTo>
                  <a:lnTo>
                    <a:pt x="605637" y="0"/>
                  </a:lnTo>
                  <a:close/>
                </a:path>
                <a:path w="635000" h="149225">
                  <a:moveTo>
                    <a:pt x="629653" y="142151"/>
                  </a:moveTo>
                  <a:lnTo>
                    <a:pt x="627202" y="138201"/>
                  </a:lnTo>
                  <a:lnTo>
                    <a:pt x="627024" y="137922"/>
                  </a:lnTo>
                  <a:lnTo>
                    <a:pt x="628154" y="137452"/>
                  </a:lnTo>
                  <a:lnTo>
                    <a:pt x="629094" y="136499"/>
                  </a:lnTo>
                  <a:lnTo>
                    <a:pt x="629094" y="133121"/>
                  </a:lnTo>
                  <a:lnTo>
                    <a:pt x="628878" y="132930"/>
                  </a:lnTo>
                  <a:lnTo>
                    <a:pt x="627964" y="132156"/>
                  </a:lnTo>
                  <a:lnTo>
                    <a:pt x="627964" y="133680"/>
                  </a:lnTo>
                  <a:lnTo>
                    <a:pt x="627964" y="136499"/>
                  </a:lnTo>
                  <a:lnTo>
                    <a:pt x="627024" y="137350"/>
                  </a:lnTo>
                  <a:lnTo>
                    <a:pt x="623277" y="137350"/>
                  </a:lnTo>
                  <a:lnTo>
                    <a:pt x="623277" y="132930"/>
                  </a:lnTo>
                  <a:lnTo>
                    <a:pt x="627024" y="132930"/>
                  </a:lnTo>
                  <a:lnTo>
                    <a:pt x="627964" y="133680"/>
                  </a:lnTo>
                  <a:lnTo>
                    <a:pt x="627964" y="132156"/>
                  </a:lnTo>
                  <a:lnTo>
                    <a:pt x="627786" y="131991"/>
                  </a:lnTo>
                  <a:lnTo>
                    <a:pt x="622338" y="131991"/>
                  </a:lnTo>
                  <a:lnTo>
                    <a:pt x="622338" y="142151"/>
                  </a:lnTo>
                  <a:lnTo>
                    <a:pt x="623455" y="142151"/>
                  </a:lnTo>
                  <a:lnTo>
                    <a:pt x="623455" y="138290"/>
                  </a:lnTo>
                  <a:lnTo>
                    <a:pt x="625906" y="138201"/>
                  </a:lnTo>
                  <a:lnTo>
                    <a:pt x="628434" y="142151"/>
                  </a:lnTo>
                  <a:lnTo>
                    <a:pt x="629653" y="142151"/>
                  </a:lnTo>
                  <a:close/>
                </a:path>
                <a:path w="635000" h="149225">
                  <a:moveTo>
                    <a:pt x="635000" y="131991"/>
                  </a:moveTo>
                  <a:lnTo>
                    <a:pt x="633501" y="130479"/>
                  </a:lnTo>
                  <a:lnTo>
                    <a:pt x="633501" y="141592"/>
                  </a:lnTo>
                  <a:lnTo>
                    <a:pt x="629932" y="145262"/>
                  </a:lnTo>
                  <a:lnTo>
                    <a:pt x="621017" y="145262"/>
                  </a:lnTo>
                  <a:lnTo>
                    <a:pt x="617359" y="141592"/>
                  </a:lnTo>
                  <a:lnTo>
                    <a:pt x="617359" y="132651"/>
                  </a:lnTo>
                  <a:lnTo>
                    <a:pt x="621017" y="128968"/>
                  </a:lnTo>
                  <a:lnTo>
                    <a:pt x="629932" y="128968"/>
                  </a:lnTo>
                  <a:lnTo>
                    <a:pt x="633412" y="132651"/>
                  </a:lnTo>
                  <a:lnTo>
                    <a:pt x="633501" y="141592"/>
                  </a:lnTo>
                  <a:lnTo>
                    <a:pt x="633501" y="130479"/>
                  </a:lnTo>
                  <a:lnTo>
                    <a:pt x="632002" y="128968"/>
                  </a:lnTo>
                  <a:lnTo>
                    <a:pt x="630783" y="127749"/>
                  </a:lnTo>
                  <a:lnTo>
                    <a:pt x="620179" y="127749"/>
                  </a:lnTo>
                  <a:lnTo>
                    <a:pt x="615950" y="131991"/>
                  </a:lnTo>
                  <a:lnTo>
                    <a:pt x="615950" y="142430"/>
                  </a:lnTo>
                  <a:lnTo>
                    <a:pt x="620179" y="146761"/>
                  </a:lnTo>
                  <a:lnTo>
                    <a:pt x="630783" y="146761"/>
                  </a:lnTo>
                  <a:lnTo>
                    <a:pt x="632244" y="145262"/>
                  </a:lnTo>
                  <a:lnTo>
                    <a:pt x="635000" y="142430"/>
                  </a:lnTo>
                  <a:lnTo>
                    <a:pt x="635000" y="131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95275" y="2132011"/>
              <a:ext cx="525780" cy="0"/>
            </a:xfrm>
            <a:custGeom>
              <a:avLst/>
              <a:gdLst/>
              <a:ahLst/>
              <a:cxnLst/>
              <a:rect l="l" t="t" r="r" b="b"/>
              <a:pathLst>
                <a:path w="525780">
                  <a:moveTo>
                    <a:pt x="525461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253E"/>
              </a:solidFill>
            </a:ln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6700" y="1531937"/>
            <a:ext cx="154622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7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模块目标</a:t>
            </a:r>
            <a:endParaRPr lang="zh-CN" sz="2500" spc="-70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555"/>
              </a:lnSpc>
            </a:pPr>
            <a:fld id="{81D60167-4931-47E6-BA6A-407CBD079E47}" type="slidenum">
              <a:rPr dirty="0">
                <a:solidFill>
                  <a:srgbClr val="00253E"/>
                </a:solidFill>
              </a:rPr>
            </a:fld>
            <a:endParaRPr dirty="0">
              <a:solidFill>
                <a:srgbClr val="00253E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" y="2309177"/>
            <a:ext cx="2447925" cy="101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完成本课程的学习后，你应该能做到以下几点</a:t>
            </a:r>
            <a:endParaRPr sz="2000" dirty="0">
              <a:solidFill>
                <a:srgbClr val="FFFFFF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3321" y="612140"/>
            <a:ext cx="5099685" cy="220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sz="2000" spc="-4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解释传统</a:t>
            </a:r>
            <a:r>
              <a:rPr sz="2000" spc="-7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JDBC</a:t>
            </a:r>
            <a:r>
              <a:rPr lang="zh-CN" sz="2000" spc="-7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的问题</a:t>
            </a:r>
            <a:endParaRPr lang="zh-CN" sz="2000" spc="-70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indent="-351790">
              <a:lnSpc>
                <a:spcPct val="100000"/>
              </a:lnSpc>
              <a:spcBef>
                <a:spcPts val="100"/>
              </a:spcBef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endParaRPr lang="zh-CN" sz="2000" spc="-70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indent="-351790">
              <a:lnSpc>
                <a:spcPct val="100000"/>
              </a:lnSpc>
              <a:spcBef>
                <a:spcPts val="100"/>
              </a:spcBef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sz="2000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使用并配置</a:t>
            </a:r>
            <a:r>
              <a:rPr lang="en-US" altLang="zh-CN" sz="2000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lang="zh-CN" altLang="en-US" sz="2000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的</a:t>
            </a:r>
            <a:r>
              <a:rPr sz="2000" spc="-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JdbcTemplate</a:t>
            </a:r>
            <a:endParaRPr sz="2000" b="1" spc="-5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indent="-351790">
              <a:lnSpc>
                <a:spcPct val="100000"/>
              </a:lnSpc>
              <a:spcBef>
                <a:spcPts val="100"/>
              </a:spcBef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marR="74930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sz="2000" spc="-4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使用回调执行查询以处理结果集</a:t>
            </a:r>
            <a:endParaRPr lang="zh-CN" sz="2000" spc="-40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marR="74930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sz="2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处理异常</a:t>
            </a:r>
            <a:endParaRPr lang="zh-CN" sz="2000" spc="-10" dirty="0">
              <a:solidFill>
                <a:srgbClr val="00253E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47" dirty="0">
                <a:latin typeface="+mn-ea"/>
                <a:ea typeface="+mn-ea"/>
                <a:sym typeface="+mn-ea"/>
              </a:rPr>
              <a:t>写数据库（</a:t>
            </a:r>
            <a:r>
              <a:rPr lang="en-US" altLang="zh-CN" spc="-247" dirty="0">
                <a:latin typeface="+mn-ea"/>
                <a:ea typeface="+mn-ea"/>
                <a:sym typeface="+mn-ea"/>
              </a:rPr>
              <a:t>2</a:t>
            </a:r>
            <a:r>
              <a:rPr lang="zh-CN" altLang="en-US" spc="-247" dirty="0">
                <a:latin typeface="+mn-ea"/>
                <a:ea typeface="+mn-ea"/>
                <a:sym typeface="+mn-ea"/>
              </a:rPr>
              <a:t>）</a:t>
            </a:r>
            <a:endParaRPr spc="-33" dirty="0">
              <a:latin typeface="+mn-ea"/>
              <a:ea typeface="+mn-e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6699" y="1879649"/>
            <a:ext cx="6985000" cy="2181225"/>
            <a:chOff x="1136699" y="1879649"/>
            <a:chExt cx="6985000" cy="2181225"/>
          </a:xfrm>
        </p:grpSpPr>
        <p:sp>
          <p:nvSpPr>
            <p:cNvPr id="9" name="object 9"/>
            <p:cNvSpPr/>
            <p:nvPr/>
          </p:nvSpPr>
          <p:spPr>
            <a:xfrm>
              <a:off x="1142999" y="1885949"/>
              <a:ext cx="6629400" cy="1941830"/>
            </a:xfrm>
            <a:custGeom>
              <a:avLst/>
              <a:gdLst/>
              <a:ahLst/>
              <a:cxnLst/>
              <a:rect l="l" t="t" r="r" b="b"/>
              <a:pathLst>
                <a:path w="6629400" h="1941829">
                  <a:moveTo>
                    <a:pt x="6629399" y="1941511"/>
                  </a:moveTo>
                  <a:lnTo>
                    <a:pt x="0" y="1941511"/>
                  </a:lnTo>
                  <a:lnTo>
                    <a:pt x="0" y="0"/>
                  </a:lnTo>
                  <a:lnTo>
                    <a:pt x="6629399" y="0"/>
                  </a:lnTo>
                  <a:lnTo>
                    <a:pt x="6629399" y="194151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42999" y="1885949"/>
              <a:ext cx="6629400" cy="1941830"/>
            </a:xfrm>
            <a:custGeom>
              <a:avLst/>
              <a:gdLst/>
              <a:ahLst/>
              <a:cxnLst/>
              <a:rect l="l" t="t" r="r" b="b"/>
              <a:pathLst>
                <a:path w="6629400" h="1941829">
                  <a:moveTo>
                    <a:pt x="0" y="0"/>
                  </a:moveTo>
                  <a:lnTo>
                    <a:pt x="6629399" y="0"/>
                  </a:lnTo>
                  <a:lnTo>
                    <a:pt x="6629399" y="1941511"/>
                  </a:lnTo>
                  <a:lnTo>
                    <a:pt x="0" y="1941511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724150" y="3654425"/>
              <a:ext cx="5393055" cy="401955"/>
            </a:xfrm>
            <a:custGeom>
              <a:avLst/>
              <a:gdLst/>
              <a:ahLst/>
              <a:cxnLst/>
              <a:rect l="l" t="t" r="r" b="b"/>
              <a:pathLst>
                <a:path w="5393055" h="401954">
                  <a:moveTo>
                    <a:pt x="5325795" y="401636"/>
                  </a:moveTo>
                  <a:lnTo>
                    <a:pt x="66940" y="401636"/>
                  </a:lnTo>
                  <a:lnTo>
                    <a:pt x="40884" y="396376"/>
                  </a:lnTo>
                  <a:lnTo>
                    <a:pt x="19606" y="382030"/>
                  </a:lnTo>
                  <a:lnTo>
                    <a:pt x="5260" y="360752"/>
                  </a:lnTo>
                  <a:lnTo>
                    <a:pt x="0" y="334695"/>
                  </a:lnTo>
                  <a:lnTo>
                    <a:pt x="0" y="66940"/>
                  </a:lnTo>
                  <a:lnTo>
                    <a:pt x="5260" y="40884"/>
                  </a:lnTo>
                  <a:lnTo>
                    <a:pt x="19606" y="19606"/>
                  </a:lnTo>
                  <a:lnTo>
                    <a:pt x="40884" y="5260"/>
                  </a:lnTo>
                  <a:lnTo>
                    <a:pt x="66940" y="0"/>
                  </a:lnTo>
                  <a:lnTo>
                    <a:pt x="5325795" y="0"/>
                  </a:lnTo>
                  <a:lnTo>
                    <a:pt x="5362934" y="11246"/>
                  </a:lnTo>
                  <a:lnTo>
                    <a:pt x="5387641" y="41323"/>
                  </a:lnTo>
                  <a:lnTo>
                    <a:pt x="5392737" y="66940"/>
                  </a:lnTo>
                  <a:lnTo>
                    <a:pt x="5392737" y="334695"/>
                  </a:lnTo>
                  <a:lnTo>
                    <a:pt x="5387476" y="360752"/>
                  </a:lnTo>
                  <a:lnTo>
                    <a:pt x="5373130" y="382030"/>
                  </a:lnTo>
                  <a:lnTo>
                    <a:pt x="5351852" y="396376"/>
                  </a:lnTo>
                  <a:lnTo>
                    <a:pt x="5325795" y="40163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724150" y="3654425"/>
              <a:ext cx="5393055" cy="401955"/>
            </a:xfrm>
            <a:custGeom>
              <a:avLst/>
              <a:gdLst/>
              <a:ahLst/>
              <a:cxnLst/>
              <a:rect l="l" t="t" r="r" b="b"/>
              <a:pathLst>
                <a:path w="5393055" h="401954">
                  <a:moveTo>
                    <a:pt x="0" y="66940"/>
                  </a:moveTo>
                  <a:lnTo>
                    <a:pt x="5260" y="40884"/>
                  </a:lnTo>
                  <a:lnTo>
                    <a:pt x="19606" y="19606"/>
                  </a:lnTo>
                  <a:lnTo>
                    <a:pt x="40884" y="5260"/>
                  </a:lnTo>
                  <a:lnTo>
                    <a:pt x="66940" y="0"/>
                  </a:lnTo>
                  <a:lnTo>
                    <a:pt x="5325795" y="0"/>
                  </a:lnTo>
                  <a:lnTo>
                    <a:pt x="5362934" y="11246"/>
                  </a:lnTo>
                  <a:lnTo>
                    <a:pt x="5387641" y="41323"/>
                  </a:lnTo>
                  <a:lnTo>
                    <a:pt x="5392737" y="66940"/>
                  </a:lnTo>
                  <a:lnTo>
                    <a:pt x="5392737" y="334695"/>
                  </a:lnTo>
                  <a:lnTo>
                    <a:pt x="5387476" y="360752"/>
                  </a:lnTo>
                  <a:lnTo>
                    <a:pt x="5373130" y="382030"/>
                  </a:lnTo>
                  <a:lnTo>
                    <a:pt x="5351852" y="396376"/>
                  </a:lnTo>
                  <a:lnTo>
                    <a:pt x="5325795" y="401636"/>
                  </a:lnTo>
                  <a:lnTo>
                    <a:pt x="66940" y="401636"/>
                  </a:lnTo>
                  <a:lnTo>
                    <a:pt x="40884" y="396376"/>
                  </a:lnTo>
                  <a:lnTo>
                    <a:pt x="19606" y="382030"/>
                  </a:lnTo>
                  <a:lnTo>
                    <a:pt x="5260" y="360752"/>
                  </a:lnTo>
                  <a:lnTo>
                    <a:pt x="0" y="334695"/>
                  </a:lnTo>
                  <a:lnTo>
                    <a:pt x="0" y="6694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8987" y="914336"/>
            <a:ext cx="6790055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>
                <a:latin typeface="+mn-ea"/>
                <a:cs typeface="思源黑体" panose="020B0400000000000000" charset="-122"/>
              </a:rPr>
              <a:t>更新已存在的某行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90320" y="1961515"/>
            <a:ext cx="63296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A91556"/>
                </a:solidFill>
                <a:latin typeface="+mn-ea"/>
                <a:sym typeface="+mn-ea"/>
              </a:rPr>
              <a:t>p</a:t>
            </a:r>
            <a:r>
              <a:rPr lang="zh-CN" altLang="en-US">
                <a:solidFill>
                  <a:srgbClr val="A91556"/>
                </a:solidFill>
                <a:latin typeface="+mn-ea"/>
                <a:sym typeface="+mn-ea"/>
              </a:rPr>
              <a:t>ublic int</a:t>
            </a:r>
            <a:r>
              <a:rPr lang="zh-CN" altLang="en-US">
                <a:latin typeface="+mn-ea"/>
              </a:rPr>
              <a:t> updateAge(Person person) {</a:t>
            </a:r>
            <a:endParaRPr lang="zh-CN" altLang="en-US">
              <a:latin typeface="+mn-ea"/>
            </a:endParaRPr>
          </a:p>
          <a:p>
            <a:r>
              <a:rPr lang="en-US" altLang="zh-CN">
                <a:latin typeface="+mn-ea"/>
                <a:sym typeface="+mn-ea"/>
              </a:rPr>
              <a:t>     </a:t>
            </a:r>
            <a:r>
              <a:rPr lang="zh-CN" altLang="en-US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>
                <a:latin typeface="+mn-ea"/>
              </a:rPr>
              <a:t>jdbcTemplate.update(</a:t>
            </a:r>
            <a:endParaRPr lang="zh-CN" altLang="en-US">
              <a:latin typeface="+mn-ea"/>
            </a:endParaRPr>
          </a:p>
          <a:p>
            <a:r>
              <a:rPr lang="en-US" altLang="zh-CN">
                <a:latin typeface="+mn-ea"/>
                <a:sym typeface="+mn-ea"/>
              </a:rPr>
              <a:t>          </a:t>
            </a:r>
            <a:r>
              <a:rPr lang="en-US" altLang="zh-CN">
                <a:solidFill>
                  <a:srgbClr val="1D41D5"/>
                </a:solidFill>
                <a:latin typeface="+mn-ea"/>
                <a:sym typeface="+mn-ea"/>
              </a:rPr>
              <a:t>"</a:t>
            </a:r>
            <a:r>
              <a:rPr lang="zh-CN" altLang="en-US">
                <a:solidFill>
                  <a:srgbClr val="1D41D5"/>
                </a:solidFill>
                <a:latin typeface="+mn-ea"/>
              </a:rPr>
              <a:t>update PERSON set age=? where id=?</a:t>
            </a:r>
            <a:r>
              <a:rPr lang="en-US" altLang="zh-CN">
                <a:solidFill>
                  <a:srgbClr val="1D41D5"/>
                </a:solidFill>
                <a:latin typeface="+mn-ea"/>
                <a:sym typeface="+mn-ea"/>
              </a:rPr>
              <a:t>"</a:t>
            </a:r>
            <a:r>
              <a:rPr lang="zh-CN" altLang="en-US">
                <a:latin typeface="+mn-ea"/>
              </a:rPr>
              <a:t>,</a:t>
            </a:r>
            <a:endParaRPr lang="zh-CN" altLang="en-US">
              <a:latin typeface="+mn-ea"/>
            </a:endParaRPr>
          </a:p>
          <a:p>
            <a:r>
              <a:rPr lang="en-US" altLang="zh-CN">
                <a:latin typeface="+mn-ea"/>
                <a:sym typeface="+mn-ea"/>
              </a:rPr>
              <a:t>          </a:t>
            </a:r>
            <a:r>
              <a:rPr lang="zh-CN" altLang="en-US">
                <a:latin typeface="+mn-ea"/>
              </a:rPr>
              <a:t>person.getAge(),</a:t>
            </a:r>
            <a:endParaRPr lang="zh-CN" altLang="en-US">
              <a:latin typeface="+mn-ea"/>
            </a:endParaRPr>
          </a:p>
          <a:p>
            <a:r>
              <a:rPr lang="en-US" altLang="zh-CN">
                <a:latin typeface="+mn-ea"/>
              </a:rPr>
              <a:t>     </a:t>
            </a:r>
            <a:r>
              <a:rPr lang="en-US" altLang="zh-CN">
                <a:latin typeface="+mn-ea"/>
                <a:sym typeface="+mn-ea"/>
              </a:rPr>
              <a:t>     </a:t>
            </a:r>
            <a:r>
              <a:rPr lang="zh-CN" altLang="en-US">
                <a:latin typeface="+mn-ea"/>
              </a:rPr>
              <a:t>person.getId());</a:t>
            </a:r>
            <a:endParaRPr lang="zh-CN" altLang="en-US">
              <a:latin typeface="+mn-ea"/>
            </a:endParaRPr>
          </a:p>
          <a:p>
            <a:r>
              <a:rPr lang="zh-CN" altLang="en-US">
                <a:latin typeface="+mn-ea"/>
              </a:rPr>
              <a:t>}</a:t>
            </a:r>
            <a:endParaRPr lang="zh-CN" altLang="en-US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43556" y="3686176"/>
            <a:ext cx="464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+mn-ea"/>
              </a:rPr>
              <a:t>任何</a:t>
            </a:r>
            <a:r>
              <a:rPr lang="en-US" altLang="zh-CN">
                <a:latin typeface="+mn-ea"/>
              </a:rPr>
              <a:t> </a:t>
            </a:r>
            <a:r>
              <a:rPr lang="zh-CN" altLang="en-US">
                <a:latin typeface="+mn-ea"/>
              </a:rPr>
              <a:t>非</a:t>
            </a:r>
            <a:r>
              <a:rPr lang="en-US" altLang="zh-CN">
                <a:latin typeface="+mn-ea"/>
              </a:rPr>
              <a:t>SELECT </a:t>
            </a:r>
            <a:r>
              <a:rPr lang="zh-CN" altLang="en-US">
                <a:latin typeface="+mn-ea"/>
              </a:rPr>
              <a:t>类型的</a:t>
            </a:r>
            <a:r>
              <a:rPr lang="en-US" altLang="zh-CN">
                <a:latin typeface="+mn-ea"/>
              </a:rPr>
              <a:t>SQL</a:t>
            </a:r>
            <a:r>
              <a:rPr lang="zh-CN" altLang="en-US">
                <a:latin typeface="+mn-ea"/>
              </a:rPr>
              <a:t>使用</a:t>
            </a:r>
            <a:r>
              <a:rPr lang="en-US" altLang="zh-CN">
                <a:latin typeface="+mn-ea"/>
              </a:rPr>
              <a:t>update()</a:t>
            </a:r>
            <a:r>
              <a:rPr lang="zh-CN" altLang="en-US">
                <a:latin typeface="+mn-ea"/>
              </a:rPr>
              <a:t>运行</a:t>
            </a:r>
            <a:endParaRPr lang="zh-CN" altLang="en-US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8725" y="2000493"/>
            <a:ext cx="4720590" cy="553720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处理结果集 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00" dirty="0">
                <a:latin typeface="+mn-ea"/>
                <a:ea typeface="+mn-ea"/>
              </a:rPr>
              <a:t>一般查询</a:t>
            </a:r>
            <a:endParaRPr lang="zh-CN" altLang="en-US" spc="-93" dirty="0">
              <a:latin typeface="+mn-ea"/>
              <a:ea typeface="+mn-e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4488" y="4021138"/>
            <a:ext cx="8453755" cy="542925"/>
            <a:chOff x="344487" y="4021137"/>
            <a:chExt cx="8453755" cy="542925"/>
          </a:xfrm>
        </p:grpSpPr>
        <p:sp>
          <p:nvSpPr>
            <p:cNvPr id="9" name="object 9"/>
            <p:cNvSpPr/>
            <p:nvPr/>
          </p:nvSpPr>
          <p:spPr>
            <a:xfrm>
              <a:off x="349250" y="4025900"/>
              <a:ext cx="8444230" cy="533400"/>
            </a:xfrm>
            <a:custGeom>
              <a:avLst/>
              <a:gdLst/>
              <a:ahLst/>
              <a:cxnLst/>
              <a:rect l="l" t="t" r="r" b="b"/>
              <a:pathLst>
                <a:path w="8444230" h="533400">
                  <a:moveTo>
                    <a:pt x="0" y="88901"/>
                  </a:moveTo>
                  <a:lnTo>
                    <a:pt x="6986" y="54297"/>
                  </a:lnTo>
                  <a:lnTo>
                    <a:pt x="26038" y="26038"/>
                  </a:lnTo>
                  <a:lnTo>
                    <a:pt x="54297" y="6986"/>
                  </a:lnTo>
                  <a:lnTo>
                    <a:pt x="88901" y="0"/>
                  </a:lnTo>
                  <a:lnTo>
                    <a:pt x="8355009" y="0"/>
                  </a:lnTo>
                  <a:lnTo>
                    <a:pt x="8404333" y="14936"/>
                  </a:lnTo>
                  <a:lnTo>
                    <a:pt x="8437145" y="54880"/>
                  </a:lnTo>
                  <a:lnTo>
                    <a:pt x="8443912" y="88901"/>
                  </a:lnTo>
                  <a:lnTo>
                    <a:pt x="8443912" y="444498"/>
                  </a:lnTo>
                  <a:lnTo>
                    <a:pt x="8436926" y="479102"/>
                  </a:lnTo>
                  <a:lnTo>
                    <a:pt x="8417873" y="507361"/>
                  </a:lnTo>
                  <a:lnTo>
                    <a:pt x="8389614" y="526413"/>
                  </a:lnTo>
                  <a:lnTo>
                    <a:pt x="8355009" y="533399"/>
                  </a:lnTo>
                  <a:lnTo>
                    <a:pt x="88901" y="533399"/>
                  </a:lnTo>
                  <a:lnTo>
                    <a:pt x="54297" y="526413"/>
                  </a:lnTo>
                  <a:lnTo>
                    <a:pt x="26038" y="507361"/>
                  </a:lnTo>
                  <a:lnTo>
                    <a:pt x="6986" y="479102"/>
                  </a:lnTo>
                  <a:lnTo>
                    <a:pt x="0" y="444498"/>
                  </a:lnTo>
                  <a:lnTo>
                    <a:pt x="0" y="889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3400" y="4129484"/>
              <a:ext cx="430211" cy="3274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8988" y="914336"/>
            <a:ext cx="7618095" cy="247904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Font typeface="思源黑体" panose="020B0400000000000000" charset="-122"/>
              <a:buChar char="•"/>
              <a:tabLst>
                <a:tab pos="415290" algn="l"/>
                <a:tab pos="415925" algn="l"/>
              </a:tabLst>
            </a:pPr>
            <a:r>
              <a:rPr sz="2200">
                <a:latin typeface="+mn-ea"/>
                <a:cs typeface="思源黑体" panose="020B0400000000000000" charset="-122"/>
              </a:rPr>
              <a:t>JdbcTemplate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能将</a:t>
            </a:r>
            <a:r>
              <a:rPr sz="2200">
                <a:latin typeface="+mn-ea"/>
                <a:cs typeface="思源黑体" panose="020B0400000000000000" charset="-122"/>
              </a:rPr>
              <a:t>ResultSet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中的每一行作为一个</a:t>
            </a:r>
            <a:r>
              <a:rPr lang="en-US" altLang="zh-CN" sz="2200">
                <a:latin typeface="+mn-ea"/>
                <a:cs typeface="思源黑体" panose="020B0400000000000000" charset="-122"/>
              </a:rPr>
              <a:t>Map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返回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5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>
                <a:latin typeface="+mn-ea"/>
                <a:cs typeface="思源黑体" panose="020B0400000000000000" charset="-122"/>
              </a:rPr>
              <a:t>当查询的预期结果只有</a:t>
            </a:r>
            <a:r>
              <a:rPr lang="en-US" altLang="zh-CN" sz="2000">
                <a:latin typeface="+mn-ea"/>
                <a:cs typeface="思源黑体" panose="020B0400000000000000" charset="-122"/>
              </a:rPr>
              <a:t>1</a:t>
            </a:r>
            <a:r>
              <a:rPr lang="zh-CN" altLang="en-US" sz="2000">
                <a:latin typeface="+mn-ea"/>
                <a:cs typeface="思源黑体" panose="020B0400000000000000" charset="-122"/>
              </a:rPr>
              <a:t>行时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1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使用</a:t>
            </a:r>
            <a:r>
              <a:rPr spc="-7" dirty="0">
                <a:solidFill>
                  <a:srgbClr val="0000FF"/>
                </a:solidFill>
                <a:latin typeface="+mn-ea"/>
                <a:cs typeface="思源黑体" panose="020B0400000000000000" charset="-122"/>
              </a:rPr>
              <a:t>queryForMap(..)</a:t>
            </a:r>
            <a:endParaRPr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0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>
                <a:latin typeface="+mn-ea"/>
                <a:cs typeface="思源黑体" panose="020B0400000000000000" charset="-122"/>
              </a:rPr>
              <a:t>当查询的预期结果有多行时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1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使用</a:t>
            </a:r>
            <a:r>
              <a:rPr spc="-7" dirty="0">
                <a:solidFill>
                  <a:srgbClr val="0000FF"/>
                </a:solidFill>
                <a:latin typeface="+mn-ea"/>
                <a:cs typeface="思源黑体" panose="020B0400000000000000" charset="-122"/>
              </a:rPr>
              <a:t>queryForList(..)</a:t>
            </a:r>
            <a:endParaRPr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0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实用于</a:t>
            </a:r>
            <a:r>
              <a:rPr lang="en-US" altLang="zh-CN" sz="2200" i="1" spc="-7" dirty="0">
                <a:solidFill>
                  <a:srgbClr val="1D41D5"/>
                </a:solidFill>
                <a:latin typeface="+mn-ea"/>
                <a:cs typeface="思源黑体" panose="020B0400000000000000" charset="-122"/>
              </a:rPr>
              <a:t>ad hoc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数据、测试报告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85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获取到的数据不需要映射到</a:t>
            </a:r>
            <a:r>
              <a:rPr lang="en-US" altLang="zh-CN" sz="2000" spc="-7" dirty="0">
                <a:latin typeface="+mn-ea"/>
                <a:cs typeface="思源黑体" panose="020B0400000000000000" charset="-122"/>
              </a:rPr>
              <a:t>Java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对象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3001" y="4019551"/>
            <a:ext cx="7258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sz="1600" i="1" spc="-7" dirty="0">
                <a:solidFill>
                  <a:srgbClr val="3333FF"/>
                </a:solidFill>
                <a:latin typeface="+mn-ea"/>
                <a:cs typeface="思源黑体" panose="020B0400000000000000" charset="-122"/>
                <a:sym typeface="+mn-ea"/>
              </a:rPr>
              <a:t>ad hoc</a:t>
            </a:r>
            <a:r>
              <a:rPr lang="en-US" sz="1600" i="1" spc="-7" dirty="0">
                <a:solidFill>
                  <a:srgbClr val="3333FF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sz="1600" i="1" spc="-7" dirty="0">
                <a:solidFill>
                  <a:srgbClr val="3333FF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– </a:t>
            </a:r>
            <a:r>
              <a:rPr lang="zh-CN" altLang="en-US" sz="1600" dirty="0">
                <a:latin typeface="+mn-ea"/>
                <a:cs typeface="Arial" panose="020B0604020202020204"/>
                <a:sym typeface="+mn-ea"/>
              </a:rPr>
              <a:t>为特定的目的在必要时创建或完成的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1104265"/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– </a:t>
            </a:r>
            <a:r>
              <a:rPr lang="zh-CN" altLang="en-US" sz="1600" spc="-7" dirty="0">
                <a:solidFill>
                  <a:srgbClr val="4D4D4D"/>
                </a:solidFill>
                <a:latin typeface="+mn-ea"/>
                <a:cs typeface="Arial" panose="020B0604020202020204"/>
                <a:sym typeface="+mn-ea"/>
              </a:rPr>
              <a:t>有时称为“数据窗口”查询</a:t>
            </a:r>
            <a:endParaRPr lang="en-US" altLang="zh-CN" sz="16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76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4068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859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787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2808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查询</a:t>
            </a:r>
            <a:r>
              <a:rPr spc="-100" dirty="0">
                <a:latin typeface="+mn-ea"/>
                <a:ea typeface="+mn-ea"/>
              </a:rPr>
              <a:t>Generic </a:t>
            </a:r>
            <a:r>
              <a:rPr spc="-87" dirty="0">
                <a:latin typeface="+mn-ea"/>
                <a:ea typeface="+mn-ea"/>
              </a:rPr>
              <a:t>Maps</a:t>
            </a:r>
            <a:r>
              <a:rPr lang="zh-CN" altLang="en-US" spc="-100" dirty="0">
                <a:latin typeface="+mn-ea"/>
                <a:ea typeface="+mn-ea"/>
              </a:rPr>
              <a:t>（</a:t>
            </a:r>
            <a:r>
              <a:rPr lang="en-US" altLang="zh-CN" spc="-100" dirty="0">
                <a:latin typeface="+mn-ea"/>
                <a:ea typeface="+mn-ea"/>
              </a:rPr>
              <a:t>1</a:t>
            </a:r>
            <a:r>
              <a:rPr lang="zh-CN" altLang="en-US" spc="-100" dirty="0">
                <a:latin typeface="+mn-ea"/>
                <a:ea typeface="+mn-ea"/>
              </a:rPr>
              <a:t>）</a:t>
            </a:r>
            <a:endParaRPr lang="zh-CN" altLang="en-US" spc="-100" dirty="0">
              <a:latin typeface="+mn-ea"/>
              <a:ea typeface="+mn-e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8" y="914336"/>
            <a:ext cx="3053715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查询</a:t>
            </a:r>
            <a:r>
              <a:rPr lang="en-US" altLang="zh-CN" sz="2200" spc="-7" dirty="0">
                <a:latin typeface="+mn-ea"/>
                <a:cs typeface="思源黑体" panose="020B0400000000000000" charset="-122"/>
              </a:rPr>
              <a:t>1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个结果</a:t>
            </a:r>
            <a:endParaRPr lang="zh-CN" altLang="en-US" sz="2200" spc="-7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987" y="2620606"/>
            <a:ext cx="6952615" cy="8813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415925" indent="-399415">
              <a:spcBef>
                <a:spcPts val="118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返回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436245">
              <a:spcBef>
                <a:spcPts val="955"/>
              </a:spcBef>
            </a:pPr>
            <a:r>
              <a:rPr sz="2000" spc="-7" dirty="0">
                <a:latin typeface="+mn-ea"/>
                <a:cs typeface="思源黑体" panose="020B0400000000000000" charset="-122"/>
              </a:rPr>
              <a:t>Map </a:t>
            </a:r>
            <a:r>
              <a:rPr sz="2000" dirty="0">
                <a:latin typeface="+mn-ea"/>
                <a:cs typeface="思源黑体" panose="020B0400000000000000" charset="-122"/>
              </a:rPr>
              <a:t>{  </a:t>
            </a: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ID</a:t>
            </a:r>
            <a:r>
              <a:rPr sz="2000" spc="-7" dirty="0">
                <a:latin typeface="+mn-ea"/>
                <a:cs typeface="思源黑体" panose="020B0400000000000000" charset="-122"/>
              </a:rPr>
              <a:t>=1, </a:t>
            </a: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FIRST_NAME</a:t>
            </a:r>
            <a:r>
              <a:rPr sz="2000" spc="-7" dirty="0">
                <a:latin typeface="+mn-ea"/>
                <a:cs typeface="思源黑体" panose="020B0400000000000000" charset="-122"/>
              </a:rPr>
              <a:t>=</a:t>
            </a:r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John</a:t>
            </a:r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7" dirty="0">
                <a:latin typeface="+mn-ea"/>
                <a:cs typeface="思源黑体" panose="020B0400000000000000" charset="-122"/>
              </a:rPr>
              <a:t>, </a:t>
            </a: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LAST_NAME</a:t>
            </a:r>
            <a:r>
              <a:rPr sz="2000" spc="-7" dirty="0">
                <a:latin typeface="+mn-ea"/>
                <a:cs typeface="思源黑体" panose="020B0400000000000000" charset="-122"/>
              </a:rPr>
              <a:t>=</a:t>
            </a:r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Doe</a:t>
            </a:r>
            <a:r>
              <a:rPr sz="2000" spc="-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"</a:t>
            </a:r>
            <a:r>
              <a:rPr sz="2000" spc="-47" dirty="0">
                <a:solidFill>
                  <a:srgbClr val="000099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dirty="0">
                <a:latin typeface="+mn-ea"/>
                <a:cs typeface="思源黑体" panose="020B0400000000000000" charset="-122"/>
              </a:rPr>
              <a:t>}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6825" y="3706812"/>
            <a:ext cx="5605780" cy="335915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9208" rIns="0" bIns="0" rtlCol="0">
            <a:spAutoFit/>
          </a:bodyPr>
          <a:lstStyle/>
          <a:p>
            <a:pPr marL="365760">
              <a:spcBef>
                <a:spcPts val="305"/>
              </a:spcBef>
            </a:pPr>
            <a:r>
              <a:rPr lang="zh-CN" altLang="en-US"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一个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[</a:t>
            </a:r>
            <a:r>
              <a:rPr sz="2000" spc="-7" dirty="0">
                <a:solidFill>
                  <a:srgbClr val="993366"/>
                </a:solidFill>
                <a:latin typeface="+mn-ea"/>
                <a:cs typeface="思源黑体" panose="020B0400000000000000" charset="-122"/>
              </a:rPr>
              <a:t>Column Name </a:t>
            </a:r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| </a:t>
            </a:r>
            <a:r>
              <a:rPr sz="2000" spc="-7" dirty="0">
                <a:solidFill>
                  <a:srgbClr val="004586"/>
                </a:solidFill>
                <a:latin typeface="+mn-ea"/>
                <a:cs typeface="思源黑体" panose="020B0400000000000000" charset="-122"/>
              </a:rPr>
              <a:t>Field </a:t>
            </a:r>
            <a:r>
              <a:rPr sz="2000" spc="-47" dirty="0">
                <a:solidFill>
                  <a:srgbClr val="004586"/>
                </a:solidFill>
                <a:latin typeface="+mn-ea"/>
                <a:cs typeface="思源黑体" panose="020B0400000000000000" charset="-122"/>
              </a:rPr>
              <a:t>Value </a:t>
            </a:r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]</a:t>
            </a:r>
            <a:r>
              <a:rPr sz="2000" spc="-16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成对的</a:t>
            </a:r>
            <a:r>
              <a:rPr lang="en-US" altLang="zh-CN"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Map</a:t>
            </a:r>
            <a:endParaRPr lang="en-US" altLang="zh-CN" sz="20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9200" y="1362710"/>
            <a:ext cx="6477000" cy="120840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1485" marR="1908175" indent="-337820">
              <a:lnSpc>
                <a:spcPct val="101000"/>
              </a:lnSpc>
              <a:spcBef>
                <a:spcPts val="280"/>
              </a:spcBef>
            </a:pPr>
            <a:endParaRPr lang="zh-CN" altLang="en-US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95401" y="1421765"/>
            <a:ext cx="61855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sz="1600">
                <a:latin typeface="+mn-ea"/>
              </a:rPr>
              <a:t>Map&lt;String,Object&gt; getPersonInfo(</a:t>
            </a:r>
            <a:r>
              <a:rPr lang="zh-CN" altLang="en-US" sz="1600">
                <a:solidFill>
                  <a:srgbClr val="A91556"/>
                </a:solidFill>
                <a:latin typeface="+mn-ea"/>
              </a:rPr>
              <a:t>int </a:t>
            </a:r>
            <a:r>
              <a:rPr lang="zh-CN" altLang="en-US" sz="1600">
                <a:latin typeface="+mn-ea"/>
              </a:rPr>
              <a:t>id) {</a:t>
            </a:r>
            <a:endParaRPr lang="zh-CN" altLang="en-US" sz="1600">
              <a:latin typeface="+mn-ea"/>
            </a:endParaRPr>
          </a:p>
          <a:p>
            <a:r>
              <a:rPr lang="en-US" altLang="zh-CN" sz="1600">
                <a:latin typeface="+mn-ea"/>
              </a:rPr>
              <a:t>     </a:t>
            </a:r>
            <a:r>
              <a:rPr lang="zh-CN" altLang="en-US" sz="1600">
                <a:latin typeface="+mn-ea"/>
              </a:rPr>
              <a:t>String sql = </a:t>
            </a:r>
            <a:r>
              <a:rPr lang="zh-CN" altLang="en-US" sz="1600">
                <a:solidFill>
                  <a:srgbClr val="1D41D5"/>
                </a:solidFill>
                <a:latin typeface="+mn-ea"/>
              </a:rPr>
              <a:t>"select * from PERSON where id=?"</a:t>
            </a:r>
            <a:r>
              <a:rPr lang="zh-CN" altLang="en-US" sz="1600">
                <a:latin typeface="+mn-ea"/>
              </a:rPr>
              <a:t>;</a:t>
            </a:r>
            <a:endParaRPr lang="zh-CN" altLang="en-US" sz="1600">
              <a:latin typeface="+mn-ea"/>
            </a:endParaRPr>
          </a:p>
          <a:p>
            <a:r>
              <a:rPr lang="en-US" altLang="zh-CN" sz="1600">
                <a:latin typeface="+mn-ea"/>
                <a:sym typeface="+mn-ea"/>
              </a:rPr>
              <a:t>     </a:t>
            </a:r>
            <a:r>
              <a:rPr lang="zh-CN" altLang="en-US" sz="160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sz="1600">
                <a:solidFill>
                  <a:srgbClr val="1D41D5"/>
                </a:solidFill>
                <a:latin typeface="+mn-ea"/>
              </a:rPr>
              <a:t>jdbcTemplate</a:t>
            </a:r>
            <a:r>
              <a:rPr lang="zh-CN" altLang="en-US" sz="1600">
                <a:latin typeface="+mn-ea"/>
              </a:rPr>
              <a:t>.queryForMap(sql, id);</a:t>
            </a:r>
            <a:endParaRPr lang="zh-CN" altLang="en-US" sz="1600">
              <a:latin typeface="+mn-ea"/>
            </a:endParaRPr>
          </a:p>
          <a:p>
            <a:r>
              <a:rPr lang="zh-CN" altLang="en-US" sz="1600">
                <a:latin typeface="+mn-ea"/>
              </a:rPr>
              <a:t>}</a:t>
            </a:r>
            <a:endParaRPr lang="zh-CN" altLang="en-US" sz="16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  <a:sym typeface="+mn-ea"/>
              </a:rPr>
              <a:t>查询</a:t>
            </a:r>
            <a:r>
              <a:rPr spc="-100" dirty="0">
                <a:latin typeface="+mn-ea"/>
                <a:ea typeface="+mn-ea"/>
                <a:sym typeface="+mn-ea"/>
              </a:rPr>
              <a:t>Generic </a:t>
            </a:r>
            <a:r>
              <a:rPr spc="-87" dirty="0">
                <a:latin typeface="+mn-ea"/>
                <a:ea typeface="+mn-ea"/>
                <a:sym typeface="+mn-ea"/>
              </a:rPr>
              <a:t>Maps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（</a:t>
            </a:r>
            <a:r>
              <a:rPr lang="en-US" altLang="zh-CN" spc="-100" dirty="0">
                <a:latin typeface="+mn-ea"/>
                <a:ea typeface="+mn-ea"/>
                <a:sym typeface="+mn-ea"/>
              </a:rPr>
              <a:t>2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）</a:t>
            </a:r>
            <a:endParaRPr spc="-33" dirty="0">
              <a:latin typeface="+mn-ea"/>
              <a:ea typeface="+mn-e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8" y="735113"/>
            <a:ext cx="3193415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查询多行数据</a:t>
            </a:r>
            <a:endParaRPr lang="zh-CN" altLang="en-US"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987" y="2452306"/>
            <a:ext cx="1303020" cy="8362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15925" indent="-399415">
              <a:spcBef>
                <a:spcPts val="116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返回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758825">
              <a:spcBef>
                <a:spcPts val="855"/>
              </a:spcBef>
            </a:pPr>
            <a:r>
              <a:rPr spc="-7" dirty="0">
                <a:latin typeface="+mn-ea"/>
                <a:cs typeface="思源黑体" panose="020B0400000000000000" charset="-122"/>
              </a:rPr>
              <a:t>List</a:t>
            </a:r>
            <a:r>
              <a:rPr spc="-133" dirty="0">
                <a:latin typeface="+mn-ea"/>
                <a:cs typeface="思源黑体" panose="020B0400000000000000" charset="-122"/>
              </a:rPr>
              <a:t> </a:t>
            </a:r>
            <a:r>
              <a:rPr dirty="0">
                <a:latin typeface="+mn-ea"/>
                <a:cs typeface="思源黑体" panose="020B0400000000000000" charset="-122"/>
              </a:rPr>
              <a:t>{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253" y="3248368"/>
            <a:ext cx="6374130" cy="1417320"/>
          </a:xfrm>
          <a:prstGeom prst="rect">
            <a:avLst/>
          </a:prstGeom>
        </p:spPr>
        <p:txBody>
          <a:bodyPr vert="horz" wrap="square" lIns="0" tIns="71754" rIns="0" bIns="0" rtlCol="0">
            <a:spAutoFit/>
          </a:bodyPr>
          <a:lstStyle/>
          <a:p>
            <a:pPr marL="335915" indent="-254635">
              <a:spcBef>
                <a:spcPts val="755"/>
              </a:spcBef>
              <a:buAutoNum type="arabicPlain"/>
              <a:tabLst>
                <a:tab pos="335915" algn="l"/>
              </a:tabLst>
            </a:pPr>
            <a:r>
              <a:rPr dirty="0">
                <a:latin typeface="+mn-ea"/>
                <a:cs typeface="思源黑体" panose="020B0400000000000000" charset="-122"/>
              </a:rPr>
              <a:t>- Map {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ID</a:t>
            </a:r>
            <a:r>
              <a:rPr spc="-7" dirty="0">
                <a:latin typeface="+mn-ea"/>
                <a:cs typeface="思源黑体" panose="020B0400000000000000" charset="-122"/>
              </a:rPr>
              <a:t>=1,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FIRST_NAME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"John"</a:t>
            </a:r>
            <a:r>
              <a:rPr spc="-7" dirty="0">
                <a:latin typeface="+mn-ea"/>
                <a:cs typeface="思源黑体" panose="020B0400000000000000" charset="-122"/>
              </a:rPr>
              <a:t>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LAST_NAME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"Doe"</a:t>
            </a:r>
            <a:r>
              <a:rPr spc="-13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  <a:p>
            <a:pPr marL="335915" indent="-254635">
              <a:spcBef>
                <a:spcPts val="620"/>
              </a:spcBef>
              <a:buAutoNum type="arabicPlain"/>
              <a:tabLst>
                <a:tab pos="335915" algn="l"/>
              </a:tabLst>
            </a:pPr>
            <a:r>
              <a:rPr dirty="0">
                <a:latin typeface="+mn-ea"/>
                <a:cs typeface="思源黑体" panose="020B0400000000000000" charset="-122"/>
              </a:rPr>
              <a:t>- Map {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ID</a:t>
            </a:r>
            <a:r>
              <a:rPr spc="-7" dirty="0">
                <a:latin typeface="+mn-ea"/>
                <a:cs typeface="思源黑体" panose="020B0400000000000000" charset="-122"/>
              </a:rPr>
              <a:t>=2,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FIRST_NAME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"Jane"</a:t>
            </a:r>
            <a:r>
              <a:rPr spc="-7" dirty="0">
                <a:latin typeface="+mn-ea"/>
                <a:cs typeface="思源黑体" panose="020B0400000000000000" charset="-122"/>
              </a:rPr>
              <a:t>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LAST_NAME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"Doe"</a:t>
            </a:r>
            <a:r>
              <a:rPr spc="-13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  <a:p>
            <a:pPr marL="335915" indent="-254635">
              <a:spcBef>
                <a:spcPts val="620"/>
              </a:spcBef>
              <a:buAutoNum type="arabicPlain"/>
              <a:tabLst>
                <a:tab pos="335915" algn="l"/>
              </a:tabLst>
            </a:pPr>
            <a:r>
              <a:rPr dirty="0">
                <a:latin typeface="+mn-ea"/>
                <a:cs typeface="思源黑体" panose="020B0400000000000000" charset="-122"/>
              </a:rPr>
              <a:t>- Map {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ID</a:t>
            </a:r>
            <a:r>
              <a:rPr spc="-7" dirty="0">
                <a:latin typeface="+mn-ea"/>
                <a:cs typeface="思源黑体" panose="020B0400000000000000" charset="-122"/>
              </a:rPr>
              <a:t>=3,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FIRST_NAME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"Junior”</a:t>
            </a:r>
            <a:r>
              <a:rPr spc="-7" dirty="0">
                <a:latin typeface="+mn-ea"/>
                <a:cs typeface="思源黑体" panose="020B0400000000000000" charset="-122"/>
              </a:rPr>
              <a:t>,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LAST_NAME</a:t>
            </a:r>
            <a:r>
              <a:rPr spc="-7" dirty="0">
                <a:latin typeface="+mn-ea"/>
                <a:cs typeface="思源黑体" panose="020B0400000000000000" charset="-122"/>
              </a:rPr>
              <a:t>=</a:t>
            </a:r>
            <a:r>
              <a:rPr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"Doe" </a:t>
            </a:r>
            <a:r>
              <a:rPr dirty="0"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620"/>
              </a:spcBef>
            </a:pPr>
            <a:r>
              <a:rPr dirty="0"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24405" y="2779396"/>
            <a:ext cx="6570980" cy="304165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329565">
              <a:spcBef>
                <a:spcPts val="295"/>
              </a:spcBef>
            </a:pPr>
            <a:r>
              <a:rPr lang="zh-CN" altLang="en-US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一个包括多个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[</a:t>
            </a:r>
            <a:r>
              <a:rPr spc="-7" dirty="0">
                <a:solidFill>
                  <a:srgbClr val="993366"/>
                </a:solidFill>
                <a:latin typeface="+mn-ea"/>
                <a:cs typeface="思源黑体" panose="020B0400000000000000" charset="-122"/>
              </a:rPr>
              <a:t>Column Name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| </a:t>
            </a:r>
            <a:r>
              <a:rPr spc="-7" dirty="0">
                <a:solidFill>
                  <a:srgbClr val="004586"/>
                </a:solidFill>
                <a:latin typeface="+mn-ea"/>
                <a:cs typeface="思源黑体" panose="020B0400000000000000" charset="-122"/>
              </a:rPr>
              <a:t>Field </a:t>
            </a:r>
            <a:r>
              <a:rPr spc="-47" dirty="0">
                <a:solidFill>
                  <a:srgbClr val="004586"/>
                </a:solidFill>
                <a:latin typeface="+mn-ea"/>
                <a:cs typeface="思源黑体" panose="020B0400000000000000" charset="-122"/>
              </a:rPr>
              <a:t>Value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]</a:t>
            </a:r>
            <a:r>
              <a:rPr spc="-16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成对的</a:t>
            </a:r>
            <a:r>
              <a:rPr lang="en-US" altLang="zh-CN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Map</a:t>
            </a: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的</a:t>
            </a:r>
            <a:r>
              <a:rPr lang="en-US" altLang="zh-CN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List</a:t>
            </a:r>
            <a:endParaRPr lang="en-US" altLang="zh-CN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9200" y="1214120"/>
            <a:ext cx="6477000" cy="120840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1485" marR="1908175" indent="-337820">
              <a:lnSpc>
                <a:spcPct val="101000"/>
              </a:lnSpc>
              <a:spcBef>
                <a:spcPts val="280"/>
              </a:spcBef>
            </a:pPr>
            <a:endParaRPr lang="zh-CN" altLang="en-US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95401" y="1273175"/>
            <a:ext cx="61855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sz="1600">
                <a:latin typeface="+mn-ea"/>
              </a:rPr>
              <a:t>List&lt;Map&lt;String,Object&gt;&gt; getAllPersonInfo() {</a:t>
            </a:r>
            <a:endParaRPr lang="zh-CN" altLang="en-US" sz="1600">
              <a:latin typeface="+mn-ea"/>
            </a:endParaRPr>
          </a:p>
          <a:p>
            <a:r>
              <a:rPr lang="en-US" altLang="zh-CN" sz="1600">
                <a:latin typeface="+mn-ea"/>
              </a:rPr>
              <a:t>     </a:t>
            </a:r>
            <a:r>
              <a:rPr lang="zh-CN" altLang="en-US" sz="1600">
                <a:latin typeface="+mn-ea"/>
              </a:rPr>
              <a:t>String sql = </a:t>
            </a:r>
            <a:r>
              <a:rPr lang="zh-CN" altLang="en-US" sz="1600">
                <a:solidFill>
                  <a:srgbClr val="1D41D5"/>
                </a:solidFill>
                <a:latin typeface="+mn-ea"/>
              </a:rPr>
              <a:t>"select * from PERSON"</a:t>
            </a:r>
            <a:r>
              <a:rPr lang="zh-CN" altLang="en-US" sz="1600">
                <a:latin typeface="+mn-ea"/>
              </a:rPr>
              <a:t>;</a:t>
            </a:r>
            <a:endParaRPr lang="zh-CN" altLang="en-US" sz="1600">
              <a:latin typeface="+mn-ea"/>
            </a:endParaRPr>
          </a:p>
          <a:p>
            <a:r>
              <a:rPr lang="en-US" altLang="zh-CN" sz="1600">
                <a:latin typeface="+mn-ea"/>
              </a:rPr>
              <a:t>     </a:t>
            </a:r>
            <a:r>
              <a:rPr lang="zh-CN" altLang="en-US" sz="160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sz="1600">
                <a:solidFill>
                  <a:srgbClr val="1D41D5"/>
                </a:solidFill>
                <a:latin typeface="+mn-ea"/>
              </a:rPr>
              <a:t>jdbcTemplate</a:t>
            </a:r>
            <a:r>
              <a:rPr lang="zh-CN" altLang="en-US" sz="1600">
                <a:latin typeface="+mn-ea"/>
              </a:rPr>
              <a:t>.queryForList(sql);</a:t>
            </a:r>
            <a:endParaRPr lang="zh-CN" altLang="en-US" sz="1600">
              <a:latin typeface="+mn-ea"/>
            </a:endParaRPr>
          </a:p>
          <a:p>
            <a:r>
              <a:rPr lang="zh-CN" altLang="en-US" sz="1600">
                <a:latin typeface="+mn-ea"/>
              </a:rPr>
              <a:t>}</a:t>
            </a:r>
            <a:endParaRPr lang="zh-CN" altLang="en-US" sz="16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查询</a:t>
            </a:r>
            <a:r>
              <a:rPr spc="-87" dirty="0">
                <a:latin typeface="+mn-ea"/>
                <a:ea typeface="+mn-ea"/>
              </a:rPr>
              <a:t>Domain </a:t>
            </a:r>
            <a:r>
              <a:rPr spc="-67" dirty="0">
                <a:latin typeface="+mn-ea"/>
                <a:ea typeface="+mn-ea"/>
              </a:rPr>
              <a:t>Object</a:t>
            </a:r>
            <a:endParaRPr spc="-93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887375"/>
            <a:ext cx="7643495" cy="211455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思源黑体" panose="020B0400000000000000" charset="-122"/>
              </a:rPr>
              <a:t>通过情况下，将关联数据映射到</a:t>
            </a:r>
            <a:r>
              <a:rPr sz="2200" spc="-7" dirty="0">
                <a:latin typeface="+mn-ea"/>
                <a:cs typeface="思源黑体" panose="020B0400000000000000" charset="-122"/>
              </a:rPr>
              <a:t>domain</a:t>
            </a:r>
            <a:r>
              <a:rPr sz="2200" spc="-113" dirty="0">
                <a:latin typeface="+mn-ea"/>
                <a:cs typeface="思源黑体" panose="020B0400000000000000" charset="-122"/>
              </a:rPr>
              <a:t> </a:t>
            </a:r>
            <a:r>
              <a:rPr sz="2200" spc="-7" dirty="0">
                <a:latin typeface="+mn-ea"/>
                <a:cs typeface="思源黑体" panose="020B0400000000000000" charset="-122"/>
              </a:rPr>
              <a:t>objects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非常实用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200" dirty="0">
                <a:latin typeface="+mn-ea"/>
                <a:cs typeface="思源黑体" panose="020B0400000000000000" charset="-122"/>
              </a:rPr>
              <a:t>例如将</a:t>
            </a:r>
            <a:r>
              <a:rPr sz="2200">
                <a:latin typeface="+mn-ea"/>
                <a:cs typeface="思源黑体" panose="020B0400000000000000" charset="-122"/>
              </a:rPr>
              <a:t> 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ResultSet</a:t>
            </a:r>
            <a:r>
              <a:rPr lang="en-US" sz="2200">
                <a:latin typeface="+mn-ea"/>
                <a:cs typeface="思源黑体" panose="020B0400000000000000" charset="-122"/>
              </a:rPr>
              <a:t>  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映射到</a:t>
            </a:r>
            <a:r>
              <a:rPr sz="2200" spc="-7" dirty="0">
                <a:latin typeface="+mn-ea"/>
                <a:cs typeface="思源黑体" panose="020B0400000000000000" charset="-122"/>
              </a:rPr>
              <a:t> 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Account</a:t>
            </a:r>
            <a:endParaRPr sz="2200">
              <a:latin typeface="+mn-ea"/>
              <a:cs typeface="思源黑体" panose="020B0400000000000000" charset="-122"/>
            </a:endParaRPr>
          </a:p>
          <a:p>
            <a:pPr lvl="1">
              <a:spcBef>
                <a:spcPts val="15"/>
              </a:spcBef>
              <a:buClr>
                <a:srgbClr val="33928A"/>
              </a:buClr>
              <a:buFont typeface="思源黑体" panose="020B0400000000000000" charset="-122"/>
              <a:buChar char="–"/>
            </a:pPr>
            <a:endParaRPr sz="2200">
              <a:latin typeface="+mn-ea"/>
              <a:cs typeface="思源黑体" panose="020B0400000000000000" charset="-122"/>
            </a:endParaRPr>
          </a:p>
          <a:p>
            <a:pPr marL="415925" marR="673735" indent="-399415"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的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JdbcTemplate</a:t>
            </a:r>
            <a:r>
              <a:rPr lang="zh-CN" altLang="en-US" sz="2200">
                <a:latin typeface="+mn-ea"/>
                <a:cs typeface="思源黑体" panose="020B0400000000000000" charset="-122"/>
              </a:rPr>
              <a:t>使用回调方法进行支持</a:t>
            </a:r>
            <a:endParaRPr sz="2200">
              <a:latin typeface="+mn-ea"/>
              <a:cs typeface="思源黑体" panose="020B0400000000000000" charset="-122"/>
            </a:endParaRPr>
          </a:p>
          <a:p>
            <a:pPr>
              <a:spcBef>
                <a:spcPts val="75"/>
              </a:spcBef>
              <a:buClr>
                <a:srgbClr val="33928A"/>
              </a:buClr>
              <a:buFont typeface="思源黑体" panose="020B0400000000000000" charset="-122"/>
              <a:buChar char="•"/>
            </a:pPr>
            <a:endParaRPr sz="2200">
              <a:latin typeface="+mn-ea"/>
              <a:cs typeface="思源黑体" panose="020B0400000000000000" charset="-122"/>
            </a:endParaRPr>
          </a:p>
          <a:p>
            <a:pPr marL="415925" indent="-399415"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endParaRPr sz="22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87" dirty="0">
                <a:latin typeface="+mn-ea"/>
                <a:ea typeface="+mn-ea"/>
              </a:rPr>
              <a:t>RowMapper</a:t>
            </a:r>
            <a:r>
              <a:rPr lang="zh-CN" altLang="en-US" spc="-87" dirty="0">
                <a:latin typeface="+mn-ea"/>
                <a:ea typeface="+mn-ea"/>
              </a:rPr>
              <a:t>用于映射行</a:t>
            </a:r>
            <a:endParaRPr lang="zh-CN" altLang="en-US" spc="-87" dirty="0">
              <a:latin typeface="+mn-ea"/>
              <a:ea typeface="+mn-e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914336"/>
            <a:ext cx="7825105" cy="15951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5925" marR="6985" indent="-399415">
              <a:lnSpc>
                <a:spcPts val="3505"/>
              </a:lnSpc>
              <a:spcBef>
                <a:spcPts val="26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de-DE" sz="2200" dirty="0">
                <a:latin typeface="+mn-ea"/>
                <a:cs typeface="思源黑体" panose="020B0400000000000000" charset="-122"/>
                <a:sym typeface="+mn-ea"/>
              </a:rPr>
              <a:t>Spring</a:t>
            </a: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提供了一个</a:t>
            </a:r>
            <a:r>
              <a:rPr lang="de-DE" sz="2200" b="1" dirty="0" err="1">
                <a:latin typeface="+mn-ea"/>
                <a:cs typeface="思源黑体" panose="020B0400000000000000" charset="-122"/>
                <a:sym typeface="+mn-ea"/>
              </a:rPr>
              <a:t>RowMapper</a:t>
            </a: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接口，用于将一个</a:t>
            </a:r>
            <a:r>
              <a:rPr lang="de-DE" sz="2200" b="1" dirty="0" err="1">
                <a:latin typeface="+mn-ea"/>
                <a:cs typeface="思源黑体" panose="020B0400000000000000" charset="-122"/>
                <a:sym typeface="+mn-ea"/>
              </a:rPr>
              <a:t>ResultSet</a:t>
            </a: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的某</a:t>
            </a:r>
            <a:r>
              <a:rPr lang="en-US" altLang="zh-CN" sz="2200" dirty="0">
                <a:latin typeface="+mn-ea"/>
                <a:cs typeface="思源黑体" panose="020B0400000000000000" charset="-122"/>
                <a:sym typeface="+mn-ea"/>
              </a:rPr>
              <a:t>1</a:t>
            </a: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行映射到</a:t>
            </a:r>
            <a:r>
              <a:rPr lang="en-US" altLang="zh-CN" sz="2200" dirty="0">
                <a:latin typeface="+mn-ea"/>
                <a:cs typeface="思源黑体" panose="020B0400000000000000" charset="-122"/>
                <a:sym typeface="+mn-ea"/>
              </a:rPr>
              <a:t>1</a:t>
            </a: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个对象上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13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可用于单行和多行查询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参数化定义其返回类型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3955" y="2419350"/>
            <a:ext cx="7529830" cy="950595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114300">
              <a:spcBef>
                <a:spcPts val="295"/>
              </a:spcBef>
            </a:pP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interface 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RowMapper&lt;T&gt;</a:t>
            </a:r>
            <a:r>
              <a:rPr sz="2000" spc="-1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483235"/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 mapRow(ResultSet rs, 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int </a:t>
            </a:r>
            <a:r>
              <a:rPr sz="2000" spc="-7" dirty="0">
                <a:latin typeface="+mn-ea"/>
                <a:cs typeface="思源黑体" panose="020B0400000000000000" charset="-122"/>
              </a:rPr>
              <a:t>rowNum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)  </a:t>
            </a:r>
            <a:r>
              <a:rPr sz="20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throws</a:t>
            </a:r>
            <a:r>
              <a:rPr sz="2000" spc="-133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SQLException;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14300"/>
            <a:r>
              <a:rPr sz="20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</a:rPr>
              <a:t>查询</a:t>
            </a:r>
            <a:r>
              <a:rPr spc="-87" dirty="0">
                <a:latin typeface="+mn-ea"/>
                <a:ea typeface="+mn-ea"/>
              </a:rPr>
              <a:t>Domain </a:t>
            </a:r>
            <a:r>
              <a:rPr spc="-100" dirty="0">
                <a:latin typeface="+mn-ea"/>
                <a:ea typeface="+mn-ea"/>
              </a:rPr>
              <a:t>Objects</a:t>
            </a:r>
            <a:r>
              <a:rPr spc="-73" dirty="0">
                <a:latin typeface="+mn-ea"/>
                <a:ea typeface="+mn-ea"/>
              </a:rPr>
              <a:t> 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（</a:t>
            </a:r>
            <a:r>
              <a:rPr lang="en-US" altLang="zh-CN" spc="-100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）</a:t>
            </a:r>
            <a:endParaRPr b="0" spc="-247" dirty="0">
              <a:latin typeface="+mn-ea"/>
              <a:ea typeface="+mn-e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8046244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04457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1044575" algn="l"/>
                <a:tab pos="1045210" algn="l"/>
              </a:tabLst>
            </a:pPr>
            <a:r>
              <a:rPr lang="zh-CN" altLang="en-US" spc="-7" dirty="0">
                <a:latin typeface="+mn-ea"/>
                <a:ea typeface="+mn-ea"/>
              </a:rPr>
              <a:t>使用</a:t>
            </a:r>
            <a:r>
              <a:rPr b="1" spc="-7" dirty="0">
                <a:latin typeface="+mn-ea"/>
                <a:ea typeface="+mn-ea"/>
              </a:rPr>
              <a:t>JdbcTemplate</a:t>
            </a:r>
            <a:r>
              <a:rPr lang="zh-CN" altLang="en-US" spc="-7" dirty="0">
                <a:latin typeface="+mn-ea"/>
                <a:ea typeface="+mn-ea"/>
              </a:rPr>
              <a:t>查询</a:t>
            </a:r>
            <a:r>
              <a:rPr lang="en-US" altLang="zh-CN" spc="-7" dirty="0">
                <a:latin typeface="+mn-ea"/>
                <a:ea typeface="+mn-ea"/>
              </a:rPr>
              <a:t>1</a:t>
            </a:r>
            <a:r>
              <a:rPr lang="zh-CN" altLang="en-US" spc="-7" dirty="0">
                <a:latin typeface="+mn-ea"/>
                <a:ea typeface="+mn-ea"/>
              </a:rPr>
              <a:t>行数据</a:t>
            </a:r>
            <a:endParaRPr>
              <a:latin typeface="+mn-ea"/>
              <a:ea typeface="+mn-e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8300" y="2068512"/>
            <a:ext cx="8247380" cy="1786255"/>
            <a:chOff x="368300" y="2068511"/>
            <a:chExt cx="8247380" cy="1786255"/>
          </a:xfrm>
        </p:grpSpPr>
        <p:sp>
          <p:nvSpPr>
            <p:cNvPr id="9" name="object 9"/>
            <p:cNvSpPr/>
            <p:nvPr/>
          </p:nvSpPr>
          <p:spPr>
            <a:xfrm>
              <a:off x="374650" y="2074861"/>
              <a:ext cx="8234680" cy="1773555"/>
            </a:xfrm>
            <a:custGeom>
              <a:avLst/>
              <a:gdLst/>
              <a:ahLst/>
              <a:cxnLst/>
              <a:rect l="l" t="t" r="r" b="b"/>
              <a:pathLst>
                <a:path w="8234680" h="1773554">
                  <a:moveTo>
                    <a:pt x="8234361" y="1773236"/>
                  </a:moveTo>
                  <a:lnTo>
                    <a:pt x="0" y="1773236"/>
                  </a:lnTo>
                  <a:lnTo>
                    <a:pt x="0" y="0"/>
                  </a:lnTo>
                  <a:lnTo>
                    <a:pt x="8234361" y="0"/>
                  </a:lnTo>
                  <a:lnTo>
                    <a:pt x="8234361" y="177323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74650" y="2074861"/>
              <a:ext cx="8234680" cy="1773555"/>
            </a:xfrm>
            <a:custGeom>
              <a:avLst/>
              <a:gdLst/>
              <a:ahLst/>
              <a:cxnLst/>
              <a:rect l="l" t="t" r="r" b="b"/>
              <a:pathLst>
                <a:path w="8234680" h="1773554">
                  <a:moveTo>
                    <a:pt x="0" y="0"/>
                  </a:moveTo>
                  <a:lnTo>
                    <a:pt x="8234361" y="0"/>
                  </a:lnTo>
                  <a:lnTo>
                    <a:pt x="8234361" y="1773236"/>
                  </a:lnTo>
                  <a:lnTo>
                    <a:pt x="0" y="1773236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43955" y="1957704"/>
            <a:ext cx="2656205" cy="557530"/>
            <a:chOff x="6124574" y="1908174"/>
            <a:chExt cx="2656205" cy="557530"/>
          </a:xfrm>
        </p:grpSpPr>
        <p:sp>
          <p:nvSpPr>
            <p:cNvPr id="13" name="object 13"/>
            <p:cNvSpPr/>
            <p:nvPr/>
          </p:nvSpPr>
          <p:spPr>
            <a:xfrm>
              <a:off x="6129337" y="1912936"/>
              <a:ext cx="2646680" cy="548005"/>
            </a:xfrm>
            <a:custGeom>
              <a:avLst/>
              <a:gdLst/>
              <a:ahLst/>
              <a:cxnLst/>
              <a:rect l="l" t="t" r="r" b="b"/>
              <a:pathLst>
                <a:path w="2646679" h="548005">
                  <a:moveTo>
                    <a:pt x="2555079" y="547686"/>
                  </a:moveTo>
                  <a:lnTo>
                    <a:pt x="91282" y="547686"/>
                  </a:lnTo>
                  <a:lnTo>
                    <a:pt x="55751" y="540513"/>
                  </a:lnTo>
                  <a:lnTo>
                    <a:pt x="26736" y="520950"/>
                  </a:lnTo>
                  <a:lnTo>
                    <a:pt x="7173" y="491935"/>
                  </a:lnTo>
                  <a:lnTo>
                    <a:pt x="0" y="456403"/>
                  </a:lnTo>
                  <a:lnTo>
                    <a:pt x="0" y="91282"/>
                  </a:lnTo>
                  <a:lnTo>
                    <a:pt x="7173" y="55751"/>
                  </a:lnTo>
                  <a:lnTo>
                    <a:pt x="26736" y="26736"/>
                  </a:lnTo>
                  <a:lnTo>
                    <a:pt x="55751" y="7173"/>
                  </a:lnTo>
                  <a:lnTo>
                    <a:pt x="91282" y="0"/>
                  </a:lnTo>
                  <a:lnTo>
                    <a:pt x="2555079" y="0"/>
                  </a:lnTo>
                  <a:lnTo>
                    <a:pt x="2605722" y="15336"/>
                  </a:lnTo>
                  <a:lnTo>
                    <a:pt x="2639413" y="56350"/>
                  </a:lnTo>
                  <a:lnTo>
                    <a:pt x="2646362" y="91282"/>
                  </a:lnTo>
                  <a:lnTo>
                    <a:pt x="2646362" y="456403"/>
                  </a:lnTo>
                  <a:lnTo>
                    <a:pt x="2639188" y="491935"/>
                  </a:lnTo>
                  <a:lnTo>
                    <a:pt x="2619626" y="520950"/>
                  </a:lnTo>
                  <a:lnTo>
                    <a:pt x="2590610" y="540513"/>
                  </a:lnTo>
                  <a:lnTo>
                    <a:pt x="2555079" y="54768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29337" y="1912936"/>
              <a:ext cx="2646680" cy="548005"/>
            </a:xfrm>
            <a:custGeom>
              <a:avLst/>
              <a:gdLst/>
              <a:ahLst/>
              <a:cxnLst/>
              <a:rect l="l" t="t" r="r" b="b"/>
              <a:pathLst>
                <a:path w="2646679" h="548005">
                  <a:moveTo>
                    <a:pt x="0" y="91282"/>
                  </a:moveTo>
                  <a:lnTo>
                    <a:pt x="7173" y="55751"/>
                  </a:lnTo>
                  <a:lnTo>
                    <a:pt x="26736" y="26736"/>
                  </a:lnTo>
                  <a:lnTo>
                    <a:pt x="55751" y="7173"/>
                  </a:lnTo>
                  <a:lnTo>
                    <a:pt x="91282" y="0"/>
                  </a:lnTo>
                  <a:lnTo>
                    <a:pt x="2555079" y="0"/>
                  </a:lnTo>
                  <a:lnTo>
                    <a:pt x="2605722" y="15336"/>
                  </a:lnTo>
                  <a:lnTo>
                    <a:pt x="2639413" y="56350"/>
                  </a:lnTo>
                  <a:lnTo>
                    <a:pt x="2646362" y="91282"/>
                  </a:lnTo>
                  <a:lnTo>
                    <a:pt x="2646362" y="456403"/>
                  </a:lnTo>
                  <a:lnTo>
                    <a:pt x="2639188" y="491935"/>
                  </a:lnTo>
                  <a:lnTo>
                    <a:pt x="2619626" y="520950"/>
                  </a:lnTo>
                  <a:lnTo>
                    <a:pt x="2590610" y="540513"/>
                  </a:lnTo>
                  <a:lnTo>
                    <a:pt x="2555079" y="547686"/>
                  </a:lnTo>
                  <a:lnTo>
                    <a:pt x="91282" y="547686"/>
                  </a:lnTo>
                  <a:lnTo>
                    <a:pt x="55751" y="540513"/>
                  </a:lnTo>
                  <a:lnTo>
                    <a:pt x="26736" y="520950"/>
                  </a:lnTo>
                  <a:lnTo>
                    <a:pt x="7173" y="491935"/>
                  </a:lnTo>
                  <a:lnTo>
                    <a:pt x="0" y="456403"/>
                  </a:lnTo>
                  <a:lnTo>
                    <a:pt x="0" y="9128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30175" y="1554163"/>
            <a:ext cx="3075305" cy="638175"/>
            <a:chOff x="130174" y="1554162"/>
            <a:chExt cx="3075305" cy="638175"/>
          </a:xfrm>
        </p:grpSpPr>
        <p:sp>
          <p:nvSpPr>
            <p:cNvPr id="17" name="object 17"/>
            <p:cNvSpPr/>
            <p:nvPr/>
          </p:nvSpPr>
          <p:spPr>
            <a:xfrm>
              <a:off x="1301749" y="1863725"/>
              <a:ext cx="269875" cy="280670"/>
            </a:xfrm>
            <a:custGeom>
              <a:avLst/>
              <a:gdLst/>
              <a:ahLst/>
              <a:cxnLst/>
              <a:rect l="l" t="t" r="r" b="b"/>
              <a:pathLst>
                <a:path w="269875" h="280669">
                  <a:moveTo>
                    <a:pt x="0" y="0"/>
                  </a:moveTo>
                  <a:lnTo>
                    <a:pt x="269847" y="280481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50299" y="2123477"/>
              <a:ext cx="67241" cy="682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937" y="1558924"/>
              <a:ext cx="3065780" cy="307975"/>
            </a:xfrm>
            <a:custGeom>
              <a:avLst/>
              <a:gdLst/>
              <a:ahLst/>
              <a:cxnLst/>
              <a:rect l="l" t="t" r="r" b="b"/>
              <a:pathLst>
                <a:path w="3065780" h="307975">
                  <a:moveTo>
                    <a:pt x="3014131" y="307974"/>
                  </a:moveTo>
                  <a:lnTo>
                    <a:pt x="51330" y="307974"/>
                  </a:lnTo>
                  <a:lnTo>
                    <a:pt x="31350" y="303941"/>
                  </a:lnTo>
                  <a:lnTo>
                    <a:pt x="15034" y="292940"/>
                  </a:lnTo>
                  <a:lnTo>
                    <a:pt x="4033" y="276624"/>
                  </a:lnTo>
                  <a:lnTo>
                    <a:pt x="0" y="256644"/>
                  </a:lnTo>
                  <a:lnTo>
                    <a:pt x="0" y="51330"/>
                  </a:lnTo>
                  <a:lnTo>
                    <a:pt x="4033" y="31350"/>
                  </a:lnTo>
                  <a:lnTo>
                    <a:pt x="15034" y="15034"/>
                  </a:lnTo>
                  <a:lnTo>
                    <a:pt x="31350" y="4033"/>
                  </a:lnTo>
                  <a:lnTo>
                    <a:pt x="51330" y="0"/>
                  </a:lnTo>
                  <a:lnTo>
                    <a:pt x="3014131" y="0"/>
                  </a:lnTo>
                  <a:lnTo>
                    <a:pt x="3050427" y="15034"/>
                  </a:lnTo>
                  <a:lnTo>
                    <a:pt x="3065461" y="51330"/>
                  </a:lnTo>
                  <a:lnTo>
                    <a:pt x="3065461" y="256644"/>
                  </a:lnTo>
                  <a:lnTo>
                    <a:pt x="3061428" y="276624"/>
                  </a:lnTo>
                  <a:lnTo>
                    <a:pt x="3050427" y="292940"/>
                  </a:lnTo>
                  <a:lnTo>
                    <a:pt x="3034111" y="303941"/>
                  </a:lnTo>
                  <a:lnTo>
                    <a:pt x="3014131" y="30797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4937" y="1558925"/>
              <a:ext cx="3065780" cy="307975"/>
            </a:xfrm>
            <a:custGeom>
              <a:avLst/>
              <a:gdLst/>
              <a:ahLst/>
              <a:cxnLst/>
              <a:rect l="l" t="t" r="r" b="b"/>
              <a:pathLst>
                <a:path w="3065780" h="307975">
                  <a:moveTo>
                    <a:pt x="0" y="51330"/>
                  </a:moveTo>
                  <a:lnTo>
                    <a:pt x="4033" y="31350"/>
                  </a:lnTo>
                  <a:lnTo>
                    <a:pt x="15034" y="15034"/>
                  </a:lnTo>
                  <a:lnTo>
                    <a:pt x="31350" y="4033"/>
                  </a:lnTo>
                  <a:lnTo>
                    <a:pt x="51330" y="0"/>
                  </a:lnTo>
                  <a:lnTo>
                    <a:pt x="3014131" y="0"/>
                  </a:lnTo>
                  <a:lnTo>
                    <a:pt x="3050427" y="15034"/>
                  </a:lnTo>
                  <a:lnTo>
                    <a:pt x="3065461" y="51330"/>
                  </a:lnTo>
                  <a:lnTo>
                    <a:pt x="3065461" y="256644"/>
                  </a:lnTo>
                  <a:lnTo>
                    <a:pt x="3061428" y="276624"/>
                  </a:lnTo>
                  <a:lnTo>
                    <a:pt x="3050427" y="292940"/>
                  </a:lnTo>
                  <a:lnTo>
                    <a:pt x="3034111" y="303941"/>
                  </a:lnTo>
                  <a:lnTo>
                    <a:pt x="3014131" y="307974"/>
                  </a:lnTo>
                  <a:lnTo>
                    <a:pt x="51330" y="307974"/>
                  </a:lnTo>
                  <a:lnTo>
                    <a:pt x="31350" y="303941"/>
                  </a:lnTo>
                  <a:lnTo>
                    <a:pt x="15034" y="292940"/>
                  </a:lnTo>
                  <a:lnTo>
                    <a:pt x="4033" y="276624"/>
                  </a:lnTo>
                  <a:lnTo>
                    <a:pt x="0" y="256644"/>
                  </a:lnTo>
                  <a:lnTo>
                    <a:pt x="0" y="5133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44488" y="4021138"/>
            <a:ext cx="8453755" cy="542925"/>
            <a:chOff x="344487" y="4021137"/>
            <a:chExt cx="8453755" cy="542925"/>
          </a:xfrm>
        </p:grpSpPr>
        <p:sp>
          <p:nvSpPr>
            <p:cNvPr id="23" name="object 23"/>
            <p:cNvSpPr/>
            <p:nvPr/>
          </p:nvSpPr>
          <p:spPr>
            <a:xfrm>
              <a:off x="349250" y="4025900"/>
              <a:ext cx="8444230" cy="533400"/>
            </a:xfrm>
            <a:custGeom>
              <a:avLst/>
              <a:gdLst/>
              <a:ahLst/>
              <a:cxnLst/>
              <a:rect l="l" t="t" r="r" b="b"/>
              <a:pathLst>
                <a:path w="8444230" h="533400">
                  <a:moveTo>
                    <a:pt x="0" y="88901"/>
                  </a:moveTo>
                  <a:lnTo>
                    <a:pt x="6986" y="54297"/>
                  </a:lnTo>
                  <a:lnTo>
                    <a:pt x="26038" y="26038"/>
                  </a:lnTo>
                  <a:lnTo>
                    <a:pt x="54297" y="6986"/>
                  </a:lnTo>
                  <a:lnTo>
                    <a:pt x="88901" y="0"/>
                  </a:lnTo>
                  <a:lnTo>
                    <a:pt x="8355009" y="0"/>
                  </a:lnTo>
                  <a:lnTo>
                    <a:pt x="8404333" y="14936"/>
                  </a:lnTo>
                  <a:lnTo>
                    <a:pt x="8437145" y="54880"/>
                  </a:lnTo>
                  <a:lnTo>
                    <a:pt x="8443912" y="88901"/>
                  </a:lnTo>
                  <a:lnTo>
                    <a:pt x="8443912" y="444498"/>
                  </a:lnTo>
                  <a:lnTo>
                    <a:pt x="8436926" y="479102"/>
                  </a:lnTo>
                  <a:lnTo>
                    <a:pt x="8417873" y="507361"/>
                  </a:lnTo>
                  <a:lnTo>
                    <a:pt x="8389614" y="526413"/>
                  </a:lnTo>
                  <a:lnTo>
                    <a:pt x="8355009" y="533399"/>
                  </a:lnTo>
                  <a:lnTo>
                    <a:pt x="88901" y="533399"/>
                  </a:lnTo>
                  <a:lnTo>
                    <a:pt x="54297" y="526413"/>
                  </a:lnTo>
                  <a:lnTo>
                    <a:pt x="26038" y="507361"/>
                  </a:lnTo>
                  <a:lnTo>
                    <a:pt x="6986" y="479102"/>
                  </a:lnTo>
                  <a:lnTo>
                    <a:pt x="0" y="444498"/>
                  </a:lnTo>
                  <a:lnTo>
                    <a:pt x="0" y="889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4129484"/>
              <a:ext cx="430211" cy="327421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457200" y="1559560"/>
            <a:ext cx="2316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返回一个</a:t>
            </a:r>
            <a:r>
              <a:rPr lang="en-US" altLang="zh-CN" sz="1600">
                <a:latin typeface="+mn-ea"/>
              </a:rPr>
              <a:t>Domain Object</a:t>
            </a:r>
            <a:endParaRPr lang="en-US" altLang="zh-CN" sz="160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34506" y="1944370"/>
            <a:ext cx="1503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使用</a:t>
            </a:r>
            <a:r>
              <a:rPr lang="en-US" altLang="zh-CN" sz="1600">
                <a:latin typeface="+mn-ea"/>
              </a:rPr>
              <a:t>Lambda</a:t>
            </a:r>
            <a:endParaRPr lang="en-US" altLang="zh-CN" sz="1600">
              <a:latin typeface="+mn-ea"/>
            </a:endParaRPr>
          </a:p>
          <a:p>
            <a:pPr algn="ctr"/>
            <a:r>
              <a:rPr lang="zh-CN" altLang="en-US" sz="1600">
                <a:latin typeface="+mn-ea"/>
              </a:rPr>
              <a:t>定义</a:t>
            </a:r>
            <a:r>
              <a:rPr lang="en-US" altLang="zh-CN" sz="1600">
                <a:latin typeface="+mn-ea"/>
              </a:rPr>
              <a:t>RowMapper</a:t>
            </a:r>
            <a:endParaRPr lang="en-US" altLang="zh-CN" sz="160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33401" y="2074862"/>
            <a:ext cx="7729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b="1" dirty="0">
                <a:latin typeface="+mn-ea"/>
              </a:rPr>
              <a:t>Person </a:t>
            </a:r>
            <a:r>
              <a:rPr lang="zh-CN" altLang="en-US" dirty="0">
                <a:latin typeface="+mn-ea"/>
              </a:rPr>
              <a:t>getPerson(int id) {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jdbcTemplate</a:t>
            </a:r>
            <a:r>
              <a:rPr lang="zh-CN" altLang="en-US" dirty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queryForObject</a:t>
            </a:r>
            <a:r>
              <a:rPr lang="zh-CN" altLang="en-US" dirty="0">
                <a:latin typeface="+mn-ea"/>
              </a:rPr>
              <a:t>(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"select first_name, last_name from PERSON where id=?"</a:t>
            </a:r>
            <a:r>
              <a:rPr lang="zh-CN" altLang="en-US" dirty="0">
                <a:latin typeface="+mn-ea"/>
              </a:rPr>
              <a:t>,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i="1" dirty="0">
                <a:latin typeface="+mn-ea"/>
              </a:rPr>
              <a:t>(rs, rowNum) -&gt; </a:t>
            </a:r>
            <a:r>
              <a:rPr lang="zh-CN" altLang="en-US" i="1" dirty="0">
                <a:solidFill>
                  <a:srgbClr val="A91556"/>
                </a:solidFill>
                <a:latin typeface="+mn-ea"/>
              </a:rPr>
              <a:t>new </a:t>
            </a:r>
            <a:r>
              <a:rPr lang="zh-CN" altLang="en-US" i="1" dirty="0">
                <a:latin typeface="+mn-ea"/>
              </a:rPr>
              <a:t>Person(rs.getString</a:t>
            </a:r>
            <a:r>
              <a:rPr lang="zh-CN" altLang="en-US" i="1" dirty="0" smtClean="0">
                <a:latin typeface="+mn-ea"/>
              </a:rPr>
              <a:t>(</a:t>
            </a:r>
            <a:r>
              <a:rPr lang="zh-CN" altLang="en-US" i="1" dirty="0" smtClean="0">
                <a:solidFill>
                  <a:srgbClr val="1D41D5"/>
                </a:solidFill>
                <a:latin typeface="+mn-ea"/>
              </a:rPr>
              <a:t>"first_name"</a:t>
            </a:r>
            <a:r>
              <a:rPr lang="zh-CN" altLang="en-US" i="1" dirty="0" smtClean="0">
                <a:latin typeface="+mn-ea"/>
              </a:rPr>
              <a:t>),</a:t>
            </a:r>
            <a:r>
              <a:rPr lang="en-US" altLang="zh-CN" i="1" dirty="0" smtClean="0">
                <a:latin typeface="+mn-ea"/>
                <a:sym typeface="+mn-ea"/>
              </a:rPr>
              <a:t>                                                                    		                    </a:t>
            </a:r>
            <a:r>
              <a:rPr lang="zh-CN" altLang="en-US" i="1" dirty="0" smtClean="0">
                <a:latin typeface="+mn-ea"/>
              </a:rPr>
              <a:t>rs</a:t>
            </a:r>
            <a:r>
              <a:rPr lang="zh-CN" altLang="en-US" i="1" dirty="0">
                <a:latin typeface="+mn-ea"/>
              </a:rPr>
              <a:t>.getString</a:t>
            </a:r>
            <a:r>
              <a:rPr lang="zh-CN" altLang="en-US" i="1" dirty="0" smtClean="0">
                <a:latin typeface="+mn-ea"/>
              </a:rPr>
              <a:t>(</a:t>
            </a:r>
            <a:r>
              <a:rPr lang="zh-CN" altLang="en-US" i="1" dirty="0" smtClean="0">
                <a:solidFill>
                  <a:srgbClr val="1D41D5"/>
                </a:solidFill>
                <a:latin typeface="+mn-ea"/>
              </a:rPr>
              <a:t>"last_name"</a:t>
            </a:r>
            <a:r>
              <a:rPr lang="zh-CN" altLang="en-US" i="1" dirty="0" smtClean="0">
                <a:latin typeface="+mn-ea"/>
              </a:rPr>
              <a:t>))</a:t>
            </a:r>
            <a:r>
              <a:rPr lang="zh-CN" altLang="en-US" dirty="0" smtClean="0">
                <a:latin typeface="+mn-ea"/>
              </a:rPr>
              <a:t>,id</a:t>
            </a:r>
            <a:endParaRPr lang="en-US" altLang="zh-CN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	</a:t>
            </a:r>
            <a:r>
              <a:rPr lang="zh-CN" altLang="en-US" dirty="0" smtClean="0">
                <a:latin typeface="+mn-ea"/>
              </a:rPr>
              <a:t>);</a:t>
            </a:r>
            <a:endParaRPr lang="zh-CN" altLang="en-US" dirty="0">
              <a:latin typeface="+mn-e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31576" y="2489566"/>
            <a:ext cx="1059815" cy="661670"/>
            <a:chOff x="6611206" y="2471786"/>
            <a:chExt cx="1059815" cy="661670"/>
          </a:xfrm>
        </p:grpSpPr>
        <p:sp>
          <p:nvSpPr>
            <p:cNvPr id="27" name="object 27"/>
            <p:cNvSpPr/>
            <p:nvPr/>
          </p:nvSpPr>
          <p:spPr>
            <a:xfrm>
              <a:off x="6666110" y="2478086"/>
              <a:ext cx="998855" cy="619125"/>
            </a:xfrm>
            <a:custGeom>
              <a:avLst/>
              <a:gdLst/>
              <a:ahLst/>
              <a:cxnLst/>
              <a:rect l="l" t="t" r="r" b="b"/>
              <a:pathLst>
                <a:path w="998854" h="619125">
                  <a:moveTo>
                    <a:pt x="998339" y="0"/>
                  </a:moveTo>
                  <a:lnTo>
                    <a:pt x="0" y="618676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617506" y="3079073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90" h="48260">
                  <a:moveTo>
                    <a:pt x="0" y="47810"/>
                  </a:moveTo>
                  <a:lnTo>
                    <a:pt x="37641" y="0"/>
                  </a:lnTo>
                  <a:lnTo>
                    <a:pt x="59567" y="35380"/>
                  </a:lnTo>
                  <a:lnTo>
                    <a:pt x="0" y="47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617506" y="3079073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90" h="48260">
                  <a:moveTo>
                    <a:pt x="37641" y="0"/>
                  </a:moveTo>
                  <a:lnTo>
                    <a:pt x="0" y="47810"/>
                  </a:lnTo>
                  <a:lnTo>
                    <a:pt x="59567" y="35380"/>
                  </a:lnTo>
                  <a:lnTo>
                    <a:pt x="37641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143000" y="4104641"/>
            <a:ext cx="703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使用显式</a:t>
            </a:r>
            <a:r>
              <a:rPr lang="de-DE" dirty="0" err="1">
                <a:latin typeface="+mn-ea"/>
                <a:cs typeface="Arial" panose="020B0604020202020204"/>
                <a:sym typeface="+mn-ea"/>
              </a:rPr>
              <a:t>RowMapper</a:t>
            </a: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子类的替代实现在本节末尾显示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41622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29419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7" y="4854575"/>
            <a:ext cx="9380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5805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4" y="4982330"/>
            <a:ext cx="34289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31064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87" dirty="0">
                <a:latin typeface="+mn-ea"/>
                <a:ea typeface="+mn-ea"/>
                <a:sym typeface="+mn-ea"/>
              </a:rPr>
              <a:t>查询</a:t>
            </a:r>
            <a:r>
              <a:rPr spc="-87" dirty="0">
                <a:latin typeface="+mn-ea"/>
                <a:ea typeface="+mn-ea"/>
                <a:sym typeface="+mn-ea"/>
              </a:rPr>
              <a:t>Domain </a:t>
            </a:r>
            <a:r>
              <a:rPr spc="-100" dirty="0">
                <a:latin typeface="+mn-ea"/>
                <a:ea typeface="+mn-ea"/>
                <a:sym typeface="+mn-ea"/>
              </a:rPr>
              <a:t>Objects</a:t>
            </a:r>
            <a:r>
              <a:rPr spc="-73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（</a:t>
            </a:r>
            <a:r>
              <a:rPr lang="en-US" altLang="zh-CN" spc="-100" dirty="0">
                <a:latin typeface="+mn-ea"/>
                <a:ea typeface="+mn-ea"/>
                <a:sym typeface="+mn-ea"/>
              </a:rPr>
              <a:t>2</a:t>
            </a:r>
            <a:r>
              <a:rPr lang="zh-CN" altLang="en-US" spc="-100" dirty="0">
                <a:latin typeface="+mn-ea"/>
                <a:ea typeface="+mn-ea"/>
                <a:sym typeface="+mn-ea"/>
              </a:rPr>
              <a:t>）</a:t>
            </a:r>
            <a:endParaRPr spc="-33" dirty="0">
              <a:latin typeface="+mn-ea"/>
              <a:ea typeface="+mn-e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829175"/>
            <a:ext cx="257132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2075"/>
              </a:lnSpc>
            </a:pPr>
            <a:fld id="{81D60167-4931-47E6-BA6A-407CBD079E47}" type="slidenum">
              <a:rPr sz="975" dirty="0">
                <a:latin typeface="+mn-ea"/>
              </a:rPr>
            </a:fld>
            <a:endParaRPr sz="975" dirty="0">
              <a:latin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8301" y="2039987"/>
            <a:ext cx="8410986" cy="2067194"/>
            <a:chOff x="368300" y="2193925"/>
            <a:chExt cx="8247380" cy="1913255"/>
          </a:xfrm>
        </p:grpSpPr>
        <p:sp>
          <p:nvSpPr>
            <p:cNvPr id="9" name="object 9"/>
            <p:cNvSpPr/>
            <p:nvPr/>
          </p:nvSpPr>
          <p:spPr>
            <a:xfrm>
              <a:off x="374650" y="2200275"/>
              <a:ext cx="8234680" cy="1900555"/>
            </a:xfrm>
            <a:custGeom>
              <a:avLst/>
              <a:gdLst/>
              <a:ahLst/>
              <a:cxnLst/>
              <a:rect l="l" t="t" r="r" b="b"/>
              <a:pathLst>
                <a:path w="8234680" h="1900554">
                  <a:moveTo>
                    <a:pt x="8234361" y="1900236"/>
                  </a:moveTo>
                  <a:lnTo>
                    <a:pt x="0" y="1900236"/>
                  </a:lnTo>
                  <a:lnTo>
                    <a:pt x="0" y="0"/>
                  </a:lnTo>
                  <a:lnTo>
                    <a:pt x="8234361" y="0"/>
                  </a:lnTo>
                  <a:lnTo>
                    <a:pt x="8234361" y="190023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74650" y="2200275"/>
              <a:ext cx="8234680" cy="1900555"/>
            </a:xfrm>
            <a:custGeom>
              <a:avLst/>
              <a:gdLst/>
              <a:ahLst/>
              <a:cxnLst/>
              <a:rect l="l" t="t" r="r" b="b"/>
              <a:pathLst>
                <a:path w="8234680" h="1900554">
                  <a:moveTo>
                    <a:pt x="0" y="0"/>
                  </a:moveTo>
                  <a:lnTo>
                    <a:pt x="8234361" y="0"/>
                  </a:lnTo>
                  <a:lnTo>
                    <a:pt x="8234361" y="1900236"/>
                  </a:lnTo>
                  <a:lnTo>
                    <a:pt x="0" y="1900236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84547" y="1687312"/>
            <a:ext cx="3570911" cy="608965"/>
            <a:chOff x="317499" y="1735137"/>
            <a:chExt cx="3819525" cy="608965"/>
          </a:xfrm>
        </p:grpSpPr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54211" y="2039986"/>
              <a:ext cx="91855" cy="3040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2261" y="1739900"/>
              <a:ext cx="3810000" cy="307975"/>
            </a:xfrm>
            <a:custGeom>
              <a:avLst/>
              <a:gdLst/>
              <a:ahLst/>
              <a:cxnLst/>
              <a:rect l="l" t="t" r="r" b="b"/>
              <a:pathLst>
                <a:path w="3810000" h="307975">
                  <a:moveTo>
                    <a:pt x="3758669" y="307974"/>
                  </a:moveTo>
                  <a:lnTo>
                    <a:pt x="51330" y="307974"/>
                  </a:lnTo>
                  <a:lnTo>
                    <a:pt x="31350" y="303941"/>
                  </a:lnTo>
                  <a:lnTo>
                    <a:pt x="15034" y="292940"/>
                  </a:lnTo>
                  <a:lnTo>
                    <a:pt x="4033" y="276624"/>
                  </a:lnTo>
                  <a:lnTo>
                    <a:pt x="0" y="256644"/>
                  </a:lnTo>
                  <a:lnTo>
                    <a:pt x="0" y="51330"/>
                  </a:lnTo>
                  <a:lnTo>
                    <a:pt x="4033" y="31350"/>
                  </a:lnTo>
                  <a:lnTo>
                    <a:pt x="15034" y="15034"/>
                  </a:lnTo>
                  <a:lnTo>
                    <a:pt x="31350" y="4033"/>
                  </a:lnTo>
                  <a:lnTo>
                    <a:pt x="51330" y="0"/>
                  </a:lnTo>
                  <a:lnTo>
                    <a:pt x="3758669" y="0"/>
                  </a:lnTo>
                  <a:lnTo>
                    <a:pt x="3794965" y="15034"/>
                  </a:lnTo>
                  <a:lnTo>
                    <a:pt x="3809999" y="51330"/>
                  </a:lnTo>
                  <a:lnTo>
                    <a:pt x="3809999" y="256644"/>
                  </a:lnTo>
                  <a:lnTo>
                    <a:pt x="3805966" y="276624"/>
                  </a:lnTo>
                  <a:lnTo>
                    <a:pt x="3794965" y="292940"/>
                  </a:lnTo>
                  <a:lnTo>
                    <a:pt x="3778649" y="303941"/>
                  </a:lnTo>
                  <a:lnTo>
                    <a:pt x="3758669" y="30797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22261" y="1739900"/>
              <a:ext cx="3810000" cy="307975"/>
            </a:xfrm>
            <a:custGeom>
              <a:avLst/>
              <a:gdLst/>
              <a:ahLst/>
              <a:cxnLst/>
              <a:rect l="l" t="t" r="r" b="b"/>
              <a:pathLst>
                <a:path w="3810000" h="307975">
                  <a:moveTo>
                    <a:pt x="0" y="51330"/>
                  </a:moveTo>
                  <a:lnTo>
                    <a:pt x="4033" y="31350"/>
                  </a:lnTo>
                  <a:lnTo>
                    <a:pt x="15034" y="15034"/>
                  </a:lnTo>
                  <a:lnTo>
                    <a:pt x="31350" y="4033"/>
                  </a:lnTo>
                  <a:lnTo>
                    <a:pt x="51330" y="0"/>
                  </a:lnTo>
                  <a:lnTo>
                    <a:pt x="3758669" y="0"/>
                  </a:lnTo>
                  <a:lnTo>
                    <a:pt x="3794965" y="15034"/>
                  </a:lnTo>
                  <a:lnTo>
                    <a:pt x="3809999" y="51330"/>
                  </a:lnTo>
                  <a:lnTo>
                    <a:pt x="3809999" y="256644"/>
                  </a:lnTo>
                  <a:lnTo>
                    <a:pt x="3805966" y="276624"/>
                  </a:lnTo>
                  <a:lnTo>
                    <a:pt x="3794965" y="292940"/>
                  </a:lnTo>
                  <a:lnTo>
                    <a:pt x="3778649" y="303941"/>
                  </a:lnTo>
                  <a:lnTo>
                    <a:pt x="3758669" y="307974"/>
                  </a:lnTo>
                  <a:lnTo>
                    <a:pt x="51330" y="307974"/>
                  </a:lnTo>
                  <a:lnTo>
                    <a:pt x="31350" y="303941"/>
                  </a:lnTo>
                  <a:lnTo>
                    <a:pt x="15034" y="292940"/>
                  </a:lnTo>
                  <a:lnTo>
                    <a:pt x="4033" y="276624"/>
                  </a:lnTo>
                  <a:lnTo>
                    <a:pt x="0" y="256644"/>
                  </a:lnTo>
                  <a:lnTo>
                    <a:pt x="0" y="5133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9784" y="914336"/>
            <a:ext cx="3271702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82359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823595" algn="l"/>
                <a:tab pos="824230" algn="l"/>
              </a:tabLst>
            </a:pPr>
            <a:r>
              <a:rPr lang="zh-CN" altLang="en-US" sz="2200">
                <a:latin typeface="+mn-ea"/>
                <a:cs typeface="思源黑体" panose="020B0400000000000000" charset="-122"/>
              </a:rPr>
              <a:t>查询多行数据</a:t>
            </a:r>
            <a:endParaRPr lang="zh-CN" altLang="en-US"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1265" y="1678847"/>
            <a:ext cx="375662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返回一个</a:t>
            </a:r>
            <a:r>
              <a:rPr lang="en-US" altLang="zh-CN" sz="1600" dirty="0">
                <a:latin typeface="+mn-ea"/>
              </a:rPr>
              <a:t>Domain Objects</a:t>
            </a:r>
            <a:r>
              <a:rPr lang="zh-CN" altLang="en-US" sz="1600" dirty="0">
                <a:latin typeface="+mn-ea"/>
              </a:rPr>
              <a:t>的</a:t>
            </a:r>
            <a:r>
              <a:rPr lang="en-US" altLang="zh-CN" sz="1600" dirty="0">
                <a:latin typeface="+mn-ea"/>
              </a:rPr>
              <a:t>List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9601" y="2266950"/>
            <a:ext cx="7999414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A91556"/>
                </a:solidFill>
                <a:latin typeface="+mn-ea"/>
              </a:rPr>
              <a:t>public </a:t>
            </a:r>
            <a:r>
              <a:rPr lang="zh-CN" altLang="en-US" dirty="0">
                <a:latin typeface="+mn-ea"/>
              </a:rPr>
              <a:t>List&lt;Person&gt; getAllPersons() {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solidFill>
                  <a:srgbClr val="A91556"/>
                </a:solidFill>
                <a:latin typeface="+mn-ea"/>
              </a:rPr>
              <a:t>return 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jdbcTemplate</a:t>
            </a:r>
            <a:r>
              <a:rPr lang="zh-CN" altLang="en-US" dirty="0">
                <a:latin typeface="+mn-ea"/>
              </a:rPr>
              <a:t>.query(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"select first_name, last_name from PERSON"</a:t>
            </a:r>
            <a:r>
              <a:rPr lang="zh-CN" altLang="en-US" dirty="0">
                <a:latin typeface="+mn-ea"/>
              </a:rPr>
              <a:t>,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</a:t>
            </a:r>
            <a:r>
              <a:rPr lang="zh-CN" altLang="en-US" i="1" dirty="0">
                <a:latin typeface="+mn-ea"/>
              </a:rPr>
              <a:t>(rs, rowNum) -&gt; </a:t>
            </a:r>
            <a:r>
              <a:rPr lang="zh-CN" altLang="en-US" i="1" dirty="0">
                <a:solidFill>
                  <a:srgbClr val="A91556"/>
                </a:solidFill>
                <a:latin typeface="+mn-ea"/>
              </a:rPr>
              <a:t>new </a:t>
            </a:r>
            <a:r>
              <a:rPr lang="zh-CN" altLang="en-US" i="1" dirty="0">
                <a:latin typeface="+mn-ea"/>
              </a:rPr>
              <a:t>Person(rs.getString(</a:t>
            </a:r>
            <a:r>
              <a:rPr lang="zh-CN" altLang="en-US" i="1" dirty="0">
                <a:solidFill>
                  <a:srgbClr val="1D41D5"/>
                </a:solidFill>
                <a:latin typeface="+mn-ea"/>
              </a:rPr>
              <a:t>"first_name</a:t>
            </a:r>
            <a:r>
              <a:rPr lang="zh-CN" altLang="en-US" i="1" dirty="0" smtClean="0">
                <a:solidFill>
                  <a:srgbClr val="1D41D5"/>
                </a:solidFill>
                <a:latin typeface="+mn-ea"/>
              </a:rPr>
              <a:t>"</a:t>
            </a:r>
            <a:r>
              <a:rPr lang="zh-CN" altLang="en-US" i="1" dirty="0" smtClean="0">
                <a:latin typeface="+mn-ea"/>
              </a:rPr>
              <a:t>),</a:t>
            </a:r>
            <a:r>
              <a:rPr lang="en-US" altLang="zh-CN" i="1" dirty="0" smtClean="0">
                <a:latin typeface="+mn-ea"/>
                <a:sym typeface="+mn-ea"/>
              </a:rPr>
              <a:t>                                                                     						       </a:t>
            </a:r>
            <a:r>
              <a:rPr lang="zh-CN" altLang="en-US" i="1" dirty="0" smtClean="0">
                <a:latin typeface="+mn-ea"/>
              </a:rPr>
              <a:t>rs</a:t>
            </a:r>
            <a:r>
              <a:rPr lang="zh-CN" altLang="en-US" i="1" dirty="0">
                <a:latin typeface="+mn-ea"/>
              </a:rPr>
              <a:t>.getString(</a:t>
            </a:r>
            <a:r>
              <a:rPr lang="zh-CN" altLang="en-US" i="1" dirty="0">
                <a:solidFill>
                  <a:srgbClr val="1D41D5"/>
                </a:solidFill>
                <a:latin typeface="+mn-ea"/>
              </a:rPr>
              <a:t>"last_name"</a:t>
            </a:r>
            <a:r>
              <a:rPr lang="zh-CN" altLang="en-US" i="1" dirty="0">
                <a:latin typeface="+mn-ea"/>
              </a:rPr>
              <a:t>))</a:t>
            </a:r>
            <a:endParaRPr lang="zh-CN" altLang="en-US" i="1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);</a:t>
            </a:r>
            <a:endParaRPr lang="zh-CN" altLang="en-US" dirty="0">
              <a:latin typeface="+mn-e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10300" y="1985962"/>
            <a:ext cx="2403167" cy="558800"/>
            <a:chOff x="6210299" y="1985962"/>
            <a:chExt cx="2570480" cy="558800"/>
          </a:xfrm>
        </p:grpSpPr>
        <p:sp>
          <p:nvSpPr>
            <p:cNvPr id="13" name="object 13"/>
            <p:cNvSpPr/>
            <p:nvPr/>
          </p:nvSpPr>
          <p:spPr>
            <a:xfrm>
              <a:off x="6215062" y="1990725"/>
              <a:ext cx="2560955" cy="549275"/>
            </a:xfrm>
            <a:custGeom>
              <a:avLst/>
              <a:gdLst/>
              <a:ahLst/>
              <a:cxnLst/>
              <a:rect l="l" t="t" r="r" b="b"/>
              <a:pathLst>
                <a:path w="2560954" h="549275">
                  <a:moveTo>
                    <a:pt x="2469089" y="549274"/>
                  </a:moveTo>
                  <a:lnTo>
                    <a:pt x="91547" y="549274"/>
                  </a:lnTo>
                  <a:lnTo>
                    <a:pt x="55913" y="542080"/>
                  </a:lnTo>
                  <a:lnTo>
                    <a:pt x="26813" y="522461"/>
                  </a:lnTo>
                  <a:lnTo>
                    <a:pt x="7194" y="493361"/>
                  </a:lnTo>
                  <a:lnTo>
                    <a:pt x="0" y="457727"/>
                  </a:lnTo>
                  <a:lnTo>
                    <a:pt x="0" y="91547"/>
                  </a:lnTo>
                  <a:lnTo>
                    <a:pt x="7194" y="55913"/>
                  </a:lnTo>
                  <a:lnTo>
                    <a:pt x="26813" y="26813"/>
                  </a:lnTo>
                  <a:lnTo>
                    <a:pt x="55913" y="7194"/>
                  </a:lnTo>
                  <a:lnTo>
                    <a:pt x="91547" y="0"/>
                  </a:lnTo>
                  <a:lnTo>
                    <a:pt x="2469089" y="0"/>
                  </a:lnTo>
                  <a:lnTo>
                    <a:pt x="2519880" y="15381"/>
                  </a:lnTo>
                  <a:lnTo>
                    <a:pt x="2553668" y="56513"/>
                  </a:lnTo>
                  <a:lnTo>
                    <a:pt x="2560637" y="91547"/>
                  </a:lnTo>
                  <a:lnTo>
                    <a:pt x="2560637" y="457727"/>
                  </a:lnTo>
                  <a:lnTo>
                    <a:pt x="2553442" y="493361"/>
                  </a:lnTo>
                  <a:lnTo>
                    <a:pt x="2533823" y="522461"/>
                  </a:lnTo>
                  <a:lnTo>
                    <a:pt x="2504723" y="542080"/>
                  </a:lnTo>
                  <a:lnTo>
                    <a:pt x="2469089" y="54927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15062" y="1990725"/>
              <a:ext cx="2560955" cy="549275"/>
            </a:xfrm>
            <a:custGeom>
              <a:avLst/>
              <a:gdLst/>
              <a:ahLst/>
              <a:cxnLst/>
              <a:rect l="l" t="t" r="r" b="b"/>
              <a:pathLst>
                <a:path w="2560954" h="549275">
                  <a:moveTo>
                    <a:pt x="0" y="91547"/>
                  </a:moveTo>
                  <a:lnTo>
                    <a:pt x="7194" y="55913"/>
                  </a:lnTo>
                  <a:lnTo>
                    <a:pt x="26813" y="26813"/>
                  </a:lnTo>
                  <a:lnTo>
                    <a:pt x="55913" y="7194"/>
                  </a:lnTo>
                  <a:lnTo>
                    <a:pt x="91547" y="0"/>
                  </a:lnTo>
                  <a:lnTo>
                    <a:pt x="2469089" y="0"/>
                  </a:lnTo>
                  <a:lnTo>
                    <a:pt x="2519880" y="15381"/>
                  </a:lnTo>
                  <a:lnTo>
                    <a:pt x="2553668" y="56513"/>
                  </a:lnTo>
                  <a:lnTo>
                    <a:pt x="2560637" y="91547"/>
                  </a:lnTo>
                  <a:lnTo>
                    <a:pt x="2560637" y="457727"/>
                  </a:lnTo>
                  <a:lnTo>
                    <a:pt x="2553442" y="493361"/>
                  </a:lnTo>
                  <a:lnTo>
                    <a:pt x="2533823" y="522461"/>
                  </a:lnTo>
                  <a:lnTo>
                    <a:pt x="2504723" y="542080"/>
                  </a:lnTo>
                  <a:lnTo>
                    <a:pt x="2469089" y="549274"/>
                  </a:lnTo>
                  <a:lnTo>
                    <a:pt x="91547" y="549274"/>
                  </a:lnTo>
                  <a:lnTo>
                    <a:pt x="55913" y="542080"/>
                  </a:lnTo>
                  <a:lnTo>
                    <a:pt x="26813" y="522461"/>
                  </a:lnTo>
                  <a:lnTo>
                    <a:pt x="7194" y="493361"/>
                  </a:lnTo>
                  <a:lnTo>
                    <a:pt x="0" y="457727"/>
                  </a:lnTo>
                  <a:lnTo>
                    <a:pt x="0" y="9154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503387" y="2535287"/>
            <a:ext cx="931465" cy="452755"/>
            <a:chOff x="6503387" y="2535286"/>
            <a:chExt cx="996315" cy="452755"/>
          </a:xfrm>
        </p:grpSpPr>
        <p:sp>
          <p:nvSpPr>
            <p:cNvPr id="23" name="object 23"/>
            <p:cNvSpPr/>
            <p:nvPr/>
          </p:nvSpPr>
          <p:spPr>
            <a:xfrm>
              <a:off x="6561877" y="2541586"/>
              <a:ext cx="931544" cy="417195"/>
            </a:xfrm>
            <a:custGeom>
              <a:avLst/>
              <a:gdLst/>
              <a:ahLst/>
              <a:cxnLst/>
              <a:rect l="l" t="t" r="r" b="b"/>
              <a:pathLst>
                <a:path w="931545" h="417194">
                  <a:moveTo>
                    <a:pt x="931122" y="0"/>
                  </a:moveTo>
                  <a:lnTo>
                    <a:pt x="0" y="416787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509687" y="2939379"/>
              <a:ext cx="60960" cy="42545"/>
            </a:xfrm>
            <a:custGeom>
              <a:avLst/>
              <a:gdLst/>
              <a:ahLst/>
              <a:cxnLst/>
              <a:rect l="l" t="t" r="r" b="b"/>
              <a:pathLst>
                <a:path w="60959" h="42544">
                  <a:moveTo>
                    <a:pt x="0" y="42356"/>
                  </a:moveTo>
                  <a:lnTo>
                    <a:pt x="43686" y="0"/>
                  </a:lnTo>
                  <a:lnTo>
                    <a:pt x="60692" y="37991"/>
                  </a:lnTo>
                  <a:lnTo>
                    <a:pt x="0" y="42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509687" y="2939379"/>
              <a:ext cx="60960" cy="42545"/>
            </a:xfrm>
            <a:custGeom>
              <a:avLst/>
              <a:gdLst/>
              <a:ahLst/>
              <a:cxnLst/>
              <a:rect l="l" t="t" r="r" b="b"/>
              <a:pathLst>
                <a:path w="60959" h="42544">
                  <a:moveTo>
                    <a:pt x="43686" y="0"/>
                  </a:moveTo>
                  <a:lnTo>
                    <a:pt x="0" y="42356"/>
                  </a:lnTo>
                  <a:lnTo>
                    <a:pt x="60692" y="37991"/>
                  </a:lnTo>
                  <a:lnTo>
                    <a:pt x="43686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558071" y="1986934"/>
            <a:ext cx="18061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>
                <a:latin typeface="+mn-ea"/>
              </a:rPr>
              <a:t>Lambda</a:t>
            </a:r>
            <a:endParaRPr lang="en-US" altLang="zh-CN" sz="1600" dirty="0">
              <a:latin typeface="+mn-ea"/>
            </a:endParaRPr>
          </a:p>
          <a:p>
            <a:pPr algn="ctr"/>
            <a:r>
              <a:rPr lang="zh-CN" altLang="en-US" sz="1600" dirty="0">
                <a:latin typeface="+mn-ea"/>
              </a:rPr>
              <a:t>定义</a:t>
            </a:r>
            <a:r>
              <a:rPr lang="en-US" altLang="zh-CN" sz="1600" dirty="0" err="1">
                <a:latin typeface="+mn-ea"/>
              </a:rPr>
              <a:t>RowMapper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8192" y="1316846"/>
            <a:ext cx="4720590" cy="133683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异常处理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0784" y="2500631"/>
            <a:ext cx="875030" cy="1149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4500" spc="-13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Cover </a:t>
            </a:r>
            <a:r>
              <a:rPr sz="4500" spc="2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w/</a:t>
            </a:r>
            <a:r>
              <a:rPr sz="4500" spc="-14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4500" spc="-2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Image</a:t>
            </a:r>
            <a:endParaRPr sz="4500">
              <a:latin typeface="+mn-ea"/>
              <a:cs typeface="思源黑体" panose="020B0400000000000000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1" y="1"/>
            <a:ext cx="4571999" cy="51434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8868966" y="4990756"/>
            <a:ext cx="275034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2075"/>
              </a:lnSpc>
            </a:pPr>
            <a:fld id="{81D60167-4931-47E6-BA6A-407CBD079E47}" type="slidenum">
              <a:rPr sz="4500" dirty="0">
                <a:solidFill>
                  <a:srgbClr val="00253E"/>
                </a:solidFill>
                <a:latin typeface="+mn-ea"/>
              </a:rPr>
            </a:fld>
            <a:endParaRPr sz="4500" dirty="0">
              <a:solidFill>
                <a:srgbClr val="00253E"/>
              </a:solidFill>
              <a:latin typeface="+mn-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666" y="1747642"/>
            <a:ext cx="4295576" cy="70421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5875" marR="6985">
              <a:spcBef>
                <a:spcPts val="135"/>
              </a:spcBef>
              <a:buClr>
                <a:srgbClr val="1AB9A5"/>
              </a:buClr>
              <a:buSzPct val="80000"/>
              <a:tabLst>
                <a:tab pos="484505" algn="l"/>
                <a:tab pos="485775" algn="l"/>
              </a:tabLst>
            </a:pPr>
            <a:r>
              <a:rPr lang="zh-CN" altLang="en-US" sz="4500" b="1" spc="-93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传统</a:t>
            </a:r>
            <a:r>
              <a:rPr lang="en-US" altLang="zh-CN" sz="4500" b="1" spc="-93" dirty="0" err="1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JDBC的</a:t>
            </a:r>
            <a:r>
              <a:rPr lang="zh-CN" altLang="en-US" sz="4500" b="1" spc="-93" dirty="0" smtClean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问题</a:t>
            </a:r>
            <a:endParaRPr sz="4500"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33" dirty="0">
                <a:latin typeface="+mn-ea"/>
                <a:ea typeface="+mn-ea"/>
              </a:rPr>
              <a:t>异常处理与</a:t>
            </a:r>
            <a:r>
              <a:rPr lang="en-US" altLang="zh-CN" spc="-133" dirty="0">
                <a:latin typeface="+mn-ea"/>
                <a:ea typeface="+mn-ea"/>
              </a:rPr>
              <a:t>Spring</a:t>
            </a:r>
            <a:endParaRPr lang="en-US" altLang="zh-CN" spc="-133" dirty="0">
              <a:latin typeface="+mn-ea"/>
              <a:ea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887375"/>
            <a:ext cx="7463155" cy="339534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spc="-7" dirty="0">
                <a:latin typeface="+mn-ea"/>
                <a:cs typeface="思源黑体" panose="020B0400000000000000" charset="-122"/>
              </a:rPr>
              <a:t>Checked</a:t>
            </a:r>
            <a:r>
              <a:rPr sz="2200" spc="-133" dirty="0">
                <a:latin typeface="+mn-ea"/>
                <a:cs typeface="思源黑体" panose="020B0400000000000000" charset="-122"/>
              </a:rPr>
              <a:t> </a:t>
            </a:r>
            <a:r>
              <a:rPr sz="2200" spc="-7" dirty="0">
                <a:latin typeface="+mn-ea"/>
                <a:cs typeface="思源黑体" panose="020B0400000000000000" charset="-122"/>
              </a:rPr>
              <a:t>Exceptions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强制开发者处理错误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但是如果你不能处理，则声明它</a:t>
            </a:r>
            <a:endParaRPr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FontTx/>
              <a:buChar char="–"/>
              <a:tabLst>
                <a:tab pos="949325" algn="l"/>
              </a:tabLst>
            </a:pPr>
            <a:r>
              <a:rPr lang="zh-CN" altLang="en-US" sz="2000" spc="-7" dirty="0">
                <a:solidFill>
                  <a:srgbClr val="A91556"/>
                </a:solidFill>
                <a:latin typeface="+mn-ea"/>
                <a:cs typeface="思源黑体" panose="020B0400000000000000" charset="-122"/>
              </a:rPr>
              <a:t>缺点</a:t>
            </a:r>
            <a:r>
              <a:rPr lang="en-US" altLang="zh-CN" sz="2000" spc="-7" dirty="0">
                <a:latin typeface="+mn-ea"/>
                <a:cs typeface="思源黑体" panose="020B0400000000000000" charset="-122"/>
              </a:rPr>
              <a:t>: 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中间方法必须声明下面所有方法的异常</a:t>
            </a:r>
            <a:endParaRPr lang="zh-CN" altLang="en-US" sz="2000" spc="-7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280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dirty="0">
                <a:latin typeface="+mn-ea"/>
                <a:cs typeface="思源黑体" panose="020B0400000000000000" charset="-122"/>
              </a:rPr>
              <a:t>紧耦合的一种形式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19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spc="-7" dirty="0">
                <a:latin typeface="+mn-ea"/>
                <a:cs typeface="思源黑体" panose="020B0400000000000000" charset="-122"/>
              </a:rPr>
              <a:t>Unchecked</a:t>
            </a:r>
            <a:r>
              <a:rPr sz="2200" spc="-133" dirty="0">
                <a:latin typeface="+mn-ea"/>
                <a:cs typeface="思源黑体" panose="020B0400000000000000" charset="-122"/>
              </a:rPr>
              <a:t> </a:t>
            </a:r>
            <a:r>
              <a:rPr sz="2200" spc="-7" dirty="0">
                <a:latin typeface="+mn-ea"/>
                <a:cs typeface="思源黑体" panose="020B0400000000000000" charset="-122"/>
              </a:rPr>
              <a:t>Exceptions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9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dirty="0">
                <a:latin typeface="+mn-ea"/>
                <a:cs typeface="思源黑体" panose="020B0400000000000000" charset="-122"/>
              </a:rPr>
              <a:t>可以抛出调用层次结构的最佳处理位置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solidFill>
                  <a:srgbClr val="008000"/>
                </a:solidFill>
                <a:latin typeface="+mn-ea"/>
                <a:cs typeface="思源黑体" panose="020B0400000000000000" charset="-122"/>
              </a:rPr>
              <a:t>Good: </a:t>
            </a:r>
            <a:r>
              <a:rPr sz="2000" dirty="0">
                <a:latin typeface="+mn-ea"/>
                <a:cs typeface="思源黑体" panose="020B0400000000000000" charset="-122"/>
              </a:rPr>
              <a:t>中间方法</a:t>
            </a:r>
            <a:r>
              <a:rPr lang="zh-CN" altLang="en-US" sz="2000" dirty="0">
                <a:latin typeface="+mn-ea"/>
                <a:cs typeface="思源黑体" panose="020B0400000000000000" charset="-122"/>
              </a:rPr>
              <a:t>并不知道它的存在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1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在企业级应用程序中，使用它更好一些</a:t>
            </a:r>
            <a:endParaRPr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05"/>
              </a:spcBef>
            </a:pPr>
            <a:r>
              <a:rPr sz="2000" b="1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000" b="1" spc="-7" dirty="0">
                <a:latin typeface="+mn-ea"/>
                <a:cs typeface="思源黑体" panose="020B0400000000000000" charset="-122"/>
              </a:rPr>
              <a:t>抛出的一直是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Runtime </a:t>
            </a:r>
            <a:r>
              <a:rPr sz="2000" b="1" dirty="0">
                <a:latin typeface="+mn-ea"/>
                <a:cs typeface="思源黑体" panose="020B0400000000000000" charset="-122"/>
              </a:rPr>
              <a:t>(unchecked)</a:t>
            </a:r>
            <a:r>
              <a:rPr sz="2000" b="1" spc="33" dirty="0">
                <a:latin typeface="+mn-ea"/>
                <a:cs typeface="思源黑体" panose="020B0400000000000000" charset="-122"/>
              </a:rPr>
              <a:t> 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Exceptions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42125" y="665162"/>
            <a:ext cx="2097086" cy="11668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92348" y="4829481"/>
            <a:ext cx="266065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2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7" dirty="0">
                <a:latin typeface="+mn-ea"/>
                <a:ea typeface="+mn-ea"/>
              </a:rPr>
              <a:t>数据访问</a:t>
            </a:r>
            <a:r>
              <a:rPr spc="-147" dirty="0">
                <a:latin typeface="+mn-ea"/>
                <a:ea typeface="+mn-ea"/>
              </a:rPr>
              <a:t>Exceptions</a:t>
            </a:r>
            <a:endParaRPr spc="-147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2348" y="4829481"/>
            <a:ext cx="266065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2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8" y="887374"/>
            <a:ext cx="6674813" cy="34753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Font typeface="思源黑体" panose="020B0400000000000000" charset="-122"/>
              <a:buChar char="•"/>
              <a:tabLst>
                <a:tab pos="415290" algn="l"/>
                <a:tab pos="415925" algn="l"/>
              </a:tabLst>
            </a:pPr>
            <a:r>
              <a:rPr sz="2200" b="1" spc="-7" dirty="0">
                <a:latin typeface="+mn-ea"/>
                <a:cs typeface="思源黑体" panose="020B0400000000000000" charset="-122"/>
              </a:rPr>
              <a:t>SQLException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过于笼统</a:t>
            </a:r>
            <a:r>
              <a:rPr lang="en-US" altLang="zh-CN" sz="2000" dirty="0">
                <a:latin typeface="+mn-ea"/>
                <a:cs typeface="Arial" panose="020B0604020202020204"/>
                <a:sym typeface="+mn-ea"/>
              </a:rPr>
              <a:t>——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每个数据库错误都有一个异常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调用类‘知道’你正在使用</a:t>
            </a:r>
            <a:r>
              <a:rPr lang="de-DE" sz="2000" dirty="0">
                <a:latin typeface="+mn-ea"/>
                <a:cs typeface="Arial" panose="020B0604020202020204"/>
                <a:sym typeface="+mn-ea"/>
              </a:rPr>
              <a:t>JDBC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紧耦合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de-DE" sz="2200" dirty="0">
                <a:latin typeface="+mn-ea"/>
                <a:cs typeface="Arial" panose="020B0604020202020204"/>
                <a:sym typeface="+mn-ea"/>
              </a:rPr>
              <a:t>Spring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提供了</a:t>
            </a:r>
            <a:r>
              <a:rPr sz="2200" b="1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DataAccessException</a:t>
            </a:r>
            <a:r>
              <a:rPr sz="2200" b="1" spc="-1033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体系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9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隐藏你是否在使用</a:t>
            </a:r>
            <a:r>
              <a:rPr lang="de-DE" sz="2000" dirty="0" err="1">
                <a:latin typeface="+mn-ea"/>
                <a:cs typeface="Arial" panose="020B0604020202020204"/>
                <a:sym typeface="+mn-ea"/>
              </a:rPr>
              <a:t>JPA、Hibernate、JDBC</a:t>
            </a:r>
            <a:r>
              <a:rPr sz="2000" dirty="0">
                <a:latin typeface="+mn-ea"/>
                <a:cs typeface="思源黑体" panose="020B0400000000000000" charset="-122"/>
              </a:rPr>
              <a:t>…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实际上是一个子异常的体系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对于各种情况而言不只是一种异常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1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在所有支持的数据访问技术中保持一致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latin typeface="+mn-ea"/>
                <a:cs typeface="思源黑体" panose="020B0400000000000000" charset="-122"/>
              </a:rPr>
              <a:t>Unchecked</a:t>
            </a:r>
            <a:endParaRPr sz="2000"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120" dirty="0">
                <a:latin typeface="+mn-ea"/>
                <a:ea typeface="+mn-ea"/>
              </a:rPr>
              <a:t>Spring</a:t>
            </a:r>
            <a:r>
              <a:rPr lang="zh-CN" altLang="en-US" spc="-120" dirty="0">
                <a:latin typeface="+mn-ea"/>
                <a:ea typeface="+mn-ea"/>
              </a:rPr>
              <a:t>的数据访问</a:t>
            </a:r>
            <a:r>
              <a:rPr spc="-147" dirty="0">
                <a:latin typeface="+mn-ea"/>
                <a:ea typeface="+mn-ea"/>
              </a:rPr>
              <a:t>Exceptions</a:t>
            </a:r>
            <a:endParaRPr spc="-147" dirty="0">
              <a:latin typeface="+mn-ea"/>
              <a:ea typeface="+mn-ea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41663" y="1825625"/>
            <a:ext cx="2844799" cy="514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1831" y="1917700"/>
            <a:ext cx="2726055" cy="31940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sz="20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DataAccessException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9412" y="2341562"/>
            <a:ext cx="2622550" cy="6635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6270" y="2400301"/>
            <a:ext cx="2108200" cy="509270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309880" marR="6985" indent="-294005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DataAccessResource  FailureException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6587" y="3249613"/>
            <a:ext cx="2693986" cy="6524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960" y="3307081"/>
            <a:ext cx="2261870" cy="509270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R="6985" algn="ctr">
              <a:lnSpc>
                <a:spcPct val="102000"/>
              </a:lnSpc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CleanupFailure </a:t>
            </a:r>
            <a:r>
              <a:rPr sz="1600" spc="-579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DataAccessException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38838" y="2400301"/>
            <a:ext cx="2528887" cy="6603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20461" y="2475230"/>
            <a:ext cx="1965325" cy="509270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17145" marR="6985" indent="343535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DataIntegrity </a:t>
            </a:r>
            <a:r>
              <a:rPr sz="1600" spc="-579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13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ViolationException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3113" y="3249613"/>
            <a:ext cx="2884487" cy="6286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29326" y="3295651"/>
            <a:ext cx="2445385" cy="521335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429895" marR="6985" indent="-414020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BadSqlGrammar</a:t>
            </a:r>
            <a:endParaRPr sz="1600" spc="-7" dirty="0">
              <a:solidFill>
                <a:srgbClr val="333333"/>
              </a:solidFill>
              <a:latin typeface="+mn-ea"/>
              <a:cs typeface="思源黑体" panose="020B0400000000000000" charset="-122"/>
            </a:endParaRPr>
          </a:p>
          <a:p>
            <a:pPr marL="429895" marR="6985" indent="-414020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Exception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22825" y="4013201"/>
            <a:ext cx="2047874" cy="6635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84140" y="4200526"/>
            <a:ext cx="133540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  <a:sym typeface="+mn-ea"/>
              </a:rPr>
              <a:t>...</a:t>
            </a:r>
            <a:r>
              <a:rPr lang="en-US"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  <a:sym typeface="+mn-ea"/>
              </a:rPr>
              <a:t>...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51062" y="4024313"/>
            <a:ext cx="2528886" cy="6635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331721" y="4087496"/>
            <a:ext cx="2179955" cy="509270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69215" marR="6985" indent="-53340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333333"/>
                </a:solidFill>
                <a:latin typeface="+mn-ea"/>
                <a:cs typeface="思源黑体" panose="020B0400000000000000" charset="-122"/>
              </a:rPr>
              <a:t>OptimisticLocking  FailureException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6300" y="1074725"/>
            <a:ext cx="2304299" cy="5237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600450" y="1176655"/>
            <a:ext cx="199390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RuntimeExceptio</a:t>
            </a:r>
            <a:r>
              <a:rPr lang="en-US" spc="-7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n</a:t>
            </a:r>
            <a:endParaRPr>
              <a:latin typeface="+mn-ea"/>
              <a:cs typeface="思源黑体" panose="020B0400000000000000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79612" y="1607773"/>
            <a:ext cx="3962400" cy="2421890"/>
            <a:chOff x="1979612" y="1607773"/>
            <a:chExt cx="3962400" cy="2421890"/>
          </a:xfrm>
        </p:grpSpPr>
        <p:sp>
          <p:nvSpPr>
            <p:cNvPr id="20" name="object 20"/>
            <p:cNvSpPr/>
            <p:nvPr/>
          </p:nvSpPr>
          <p:spPr>
            <a:xfrm>
              <a:off x="4564061" y="1655760"/>
              <a:ext cx="1270" cy="170180"/>
            </a:xfrm>
            <a:custGeom>
              <a:avLst/>
              <a:gdLst/>
              <a:ahLst/>
              <a:cxnLst/>
              <a:rect l="l" t="t" r="r" b="b"/>
              <a:pathLst>
                <a:path w="1270" h="170180">
                  <a:moveTo>
                    <a:pt x="0" y="169863"/>
                  </a:moveTo>
                  <a:lnTo>
                    <a:pt x="1187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49517" y="161253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34"/>
                  </a:moveTo>
                  <a:lnTo>
                    <a:pt x="0" y="43114"/>
                  </a:lnTo>
                  <a:lnTo>
                    <a:pt x="16034" y="0"/>
                  </a:lnTo>
                  <a:lnTo>
                    <a:pt x="31464" y="4333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549517" y="161253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34"/>
                  </a:moveTo>
                  <a:lnTo>
                    <a:pt x="16034" y="0"/>
                  </a:lnTo>
                  <a:lnTo>
                    <a:pt x="0" y="43114"/>
                  </a:lnTo>
                  <a:lnTo>
                    <a:pt x="31464" y="4333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967037" y="2355642"/>
              <a:ext cx="1543685" cy="392430"/>
            </a:xfrm>
            <a:custGeom>
              <a:avLst/>
              <a:gdLst/>
              <a:ahLst/>
              <a:cxnLst/>
              <a:rect l="l" t="t" r="r" b="b"/>
              <a:pathLst>
                <a:path w="1543685" h="392430">
                  <a:moveTo>
                    <a:pt x="0" y="392319"/>
                  </a:moveTo>
                  <a:lnTo>
                    <a:pt x="1543223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506384" y="23403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7752" y="30495"/>
                  </a:moveTo>
                  <a:lnTo>
                    <a:pt x="0" y="0"/>
                  </a:lnTo>
                  <a:lnTo>
                    <a:pt x="45768" y="4597"/>
                  </a:lnTo>
                  <a:lnTo>
                    <a:pt x="7752" y="3049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506384" y="23403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7752" y="30495"/>
                  </a:moveTo>
                  <a:lnTo>
                    <a:pt x="45768" y="4597"/>
                  </a:lnTo>
                  <a:lnTo>
                    <a:pt x="0" y="0"/>
                  </a:lnTo>
                  <a:lnTo>
                    <a:pt x="7752" y="3049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84375" y="2363039"/>
              <a:ext cx="2527300" cy="1024890"/>
            </a:xfrm>
            <a:custGeom>
              <a:avLst/>
              <a:gdLst/>
              <a:ahLst/>
              <a:cxnLst/>
              <a:rect l="l" t="t" r="r" b="b"/>
              <a:pathLst>
                <a:path w="2527300" h="1024889">
                  <a:moveTo>
                    <a:pt x="0" y="1024684"/>
                  </a:moveTo>
                  <a:lnTo>
                    <a:pt x="2526726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505188" y="23467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824" y="30823"/>
                  </a:moveTo>
                  <a:lnTo>
                    <a:pt x="0" y="1664"/>
                  </a:lnTo>
                  <a:lnTo>
                    <a:pt x="45969" y="0"/>
                  </a:lnTo>
                  <a:lnTo>
                    <a:pt x="11824" y="3082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505188" y="23467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824" y="30823"/>
                  </a:moveTo>
                  <a:lnTo>
                    <a:pt x="45969" y="0"/>
                  </a:lnTo>
                  <a:lnTo>
                    <a:pt x="0" y="1664"/>
                  </a:lnTo>
                  <a:lnTo>
                    <a:pt x="11824" y="3082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416300" y="2388754"/>
              <a:ext cx="1117600" cy="1635760"/>
            </a:xfrm>
            <a:custGeom>
              <a:avLst/>
              <a:gdLst/>
              <a:ahLst/>
              <a:cxnLst/>
              <a:rect l="l" t="t" r="r" b="b"/>
              <a:pathLst>
                <a:path w="1117600" h="1635760">
                  <a:moveTo>
                    <a:pt x="0" y="1635557"/>
                  </a:moveTo>
                  <a:lnTo>
                    <a:pt x="1117116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520425" y="235306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5983" y="44567"/>
                  </a:moveTo>
                  <a:lnTo>
                    <a:pt x="0" y="26820"/>
                  </a:lnTo>
                  <a:lnTo>
                    <a:pt x="37371" y="0"/>
                  </a:lnTo>
                  <a:lnTo>
                    <a:pt x="25983" y="4456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520425" y="235306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5983" y="44567"/>
                  </a:moveTo>
                  <a:lnTo>
                    <a:pt x="37371" y="0"/>
                  </a:lnTo>
                  <a:lnTo>
                    <a:pt x="0" y="26820"/>
                  </a:lnTo>
                  <a:lnTo>
                    <a:pt x="25983" y="4456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598853" y="2386901"/>
              <a:ext cx="1248410" cy="1626870"/>
            </a:xfrm>
            <a:custGeom>
              <a:avLst/>
              <a:gdLst/>
              <a:ahLst/>
              <a:cxnLst/>
              <a:rect l="l" t="t" r="r" b="b"/>
              <a:pathLst>
                <a:path w="1248410" h="1626870">
                  <a:moveTo>
                    <a:pt x="1247908" y="162629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572538" y="2352608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3832" y="43870"/>
                  </a:moveTo>
                  <a:lnTo>
                    <a:pt x="0" y="0"/>
                  </a:lnTo>
                  <a:lnTo>
                    <a:pt x="38795" y="24715"/>
                  </a:lnTo>
                  <a:lnTo>
                    <a:pt x="13832" y="4387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572538" y="2352608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38795" y="24715"/>
                  </a:moveTo>
                  <a:lnTo>
                    <a:pt x="0" y="0"/>
                  </a:lnTo>
                  <a:lnTo>
                    <a:pt x="13832" y="43870"/>
                  </a:lnTo>
                  <a:lnTo>
                    <a:pt x="38795" y="2471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604572" y="2381873"/>
              <a:ext cx="1247140" cy="1241425"/>
            </a:xfrm>
            <a:custGeom>
              <a:avLst/>
              <a:gdLst/>
              <a:ahLst/>
              <a:cxnLst/>
              <a:rect l="l" t="t" r="r" b="b"/>
              <a:pathLst>
                <a:path w="1247139" h="1241425">
                  <a:moveTo>
                    <a:pt x="1246951" y="124080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73932" y="2351383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19543" y="41641"/>
                  </a:moveTo>
                  <a:lnTo>
                    <a:pt x="0" y="0"/>
                  </a:lnTo>
                  <a:lnTo>
                    <a:pt x="41737" y="19337"/>
                  </a:lnTo>
                  <a:lnTo>
                    <a:pt x="19543" y="4164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573932" y="2351383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41737" y="19337"/>
                  </a:moveTo>
                  <a:lnTo>
                    <a:pt x="0" y="0"/>
                  </a:lnTo>
                  <a:lnTo>
                    <a:pt x="19543" y="41641"/>
                  </a:lnTo>
                  <a:lnTo>
                    <a:pt x="41737" y="1933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618228" y="2359784"/>
              <a:ext cx="1319530" cy="443865"/>
            </a:xfrm>
            <a:custGeom>
              <a:avLst/>
              <a:gdLst/>
              <a:ahLst/>
              <a:cxnLst/>
              <a:rect l="l" t="t" r="r" b="b"/>
              <a:pathLst>
                <a:path w="1319529" h="443864">
                  <a:moveTo>
                    <a:pt x="1319020" y="44373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577259" y="234487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952" y="29822"/>
                  </a:moveTo>
                  <a:lnTo>
                    <a:pt x="0" y="1128"/>
                  </a:lnTo>
                  <a:lnTo>
                    <a:pt x="45985" y="0"/>
                  </a:lnTo>
                  <a:lnTo>
                    <a:pt x="35952" y="2982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577259" y="234487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85" y="0"/>
                  </a:moveTo>
                  <a:lnTo>
                    <a:pt x="0" y="1128"/>
                  </a:lnTo>
                  <a:lnTo>
                    <a:pt x="35952" y="29822"/>
                  </a:lnTo>
                  <a:lnTo>
                    <a:pt x="45985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792348" y="4829481"/>
            <a:ext cx="266065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2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27" dirty="0">
                <a:latin typeface="+mn-ea"/>
                <a:ea typeface="+mn-ea"/>
              </a:rPr>
              <a:t>总结</a:t>
            </a:r>
            <a:endParaRPr lang="zh-CN" altLang="en-US" spc="-127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2348" y="4829481"/>
            <a:ext cx="266065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2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887375"/>
            <a:ext cx="7699375" cy="284924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dirty="0">
                <a:latin typeface="+mn-ea"/>
                <a:cs typeface="思源黑体" panose="020B0400000000000000" charset="-122"/>
              </a:rPr>
              <a:t>JDBC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很实用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6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但是直接使用</a:t>
            </a:r>
            <a:r>
              <a:rPr lang="de-DE" sz="2000" dirty="0">
                <a:latin typeface="+mn-ea"/>
                <a:cs typeface="Arial" panose="020B0604020202020204"/>
                <a:sym typeface="+mn-ea"/>
              </a:rPr>
              <a:t>JDBC API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既繁琐又容易出错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marR="1176020" indent="-399415">
              <a:spcBef>
                <a:spcPts val="285"/>
              </a:spcBef>
              <a:buClr>
                <a:srgbClr val="33928A"/>
              </a:buClr>
              <a:buFont typeface="思源黑体" panose="020B0400000000000000" charset="-122"/>
              <a:buChar char="•"/>
              <a:tabLst>
                <a:tab pos="415290" algn="l"/>
                <a:tab pos="415925" algn="l"/>
              </a:tabLst>
            </a:pPr>
            <a:r>
              <a:rPr sz="2200" b="1" spc="-7" dirty="0">
                <a:latin typeface="+mn-ea"/>
                <a:cs typeface="思源黑体" panose="020B0400000000000000" charset="-122"/>
              </a:rPr>
              <a:t>JdbcTemplate</a:t>
            </a:r>
            <a:r>
              <a:rPr sz="2200" b="1" spc="-1067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简化了数据访问并加强了一致性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7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de-DE" sz="2000" dirty="0">
                <a:latin typeface="+mn-ea"/>
                <a:cs typeface="Arial" panose="020B0604020202020204"/>
                <a:sym typeface="+mn-ea"/>
              </a:rPr>
              <a:t>DRY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原则隐藏了大部分的</a:t>
            </a:r>
            <a:r>
              <a:rPr lang="de-DE" sz="2000" dirty="0">
                <a:latin typeface="+mn-ea"/>
                <a:cs typeface="Arial" panose="020B0604020202020204"/>
                <a:sym typeface="+mn-ea"/>
              </a:rPr>
              <a:t>JDBC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读取数据的多种选择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5"/>
              </a:spcBef>
              <a:buClr>
                <a:srgbClr val="33928A"/>
              </a:buClr>
              <a:buFont typeface="思源黑体" panose="020B0400000000000000" charset="-122"/>
              <a:buChar char="•"/>
              <a:tabLst>
                <a:tab pos="415290" algn="l"/>
                <a:tab pos="415925" algn="l"/>
              </a:tabLst>
            </a:pPr>
            <a:r>
              <a:rPr sz="2200" b="1" spc="-7" dirty="0">
                <a:latin typeface="+mn-ea"/>
                <a:cs typeface="思源黑体" panose="020B0400000000000000" charset="-122"/>
              </a:rPr>
              <a:t>SQLExceptions</a:t>
            </a:r>
            <a:r>
              <a:rPr sz="2200" b="1" spc="-1067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通常不能在抛出的位置被处理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9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不应该是</a:t>
            </a:r>
            <a:r>
              <a:rPr sz="2000" i="1" dirty="0">
                <a:latin typeface="+mn-ea"/>
                <a:cs typeface="思源黑体" panose="020B0400000000000000" charset="-122"/>
              </a:rPr>
              <a:t>checked</a:t>
            </a:r>
            <a:r>
              <a:rPr sz="2000" i="1" spc="-93" dirty="0">
                <a:latin typeface="+mn-ea"/>
                <a:cs typeface="思源黑体" panose="020B0400000000000000" charset="-122"/>
              </a:rPr>
              <a:t> </a:t>
            </a:r>
            <a:r>
              <a:rPr sz="2000" spc="-7" dirty="0">
                <a:latin typeface="+mn-ea"/>
                <a:cs typeface="思源黑体" panose="020B0400000000000000" charset="-122"/>
              </a:rPr>
              <a:t>Exceptions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提供了</a:t>
            </a:r>
            <a:r>
              <a:rPr sz="2000" b="1" i="1" spc="2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DataAccessException</a:t>
            </a:r>
            <a:r>
              <a:rPr sz="2000" b="1" i="1" spc="-2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来取代它</a:t>
            </a:r>
            <a:endParaRPr lang="zh-CN" altLang="en-US" sz="2000" spc="-7"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903285" y="498233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828" y="19016"/>
                  </a:moveTo>
                  <a:lnTo>
                    <a:pt x="4222" y="19016"/>
                  </a:lnTo>
                  <a:lnTo>
                    <a:pt x="0" y="14687"/>
                  </a:lnTo>
                  <a:lnTo>
                    <a:pt x="0" y="4236"/>
                  </a:lnTo>
                  <a:lnTo>
                    <a:pt x="4222" y="0"/>
                  </a:lnTo>
                  <a:lnTo>
                    <a:pt x="14828" y="0"/>
                  </a:lnTo>
                  <a:lnTo>
                    <a:pt x="16048" y="1224"/>
                  </a:lnTo>
                  <a:lnTo>
                    <a:pt x="5066" y="1224"/>
                  </a:lnTo>
                  <a:lnTo>
                    <a:pt x="1410" y="4896"/>
                  </a:lnTo>
                  <a:lnTo>
                    <a:pt x="1410" y="13839"/>
                  </a:lnTo>
                  <a:lnTo>
                    <a:pt x="5066" y="17512"/>
                  </a:lnTo>
                  <a:lnTo>
                    <a:pt x="16295" y="17512"/>
                  </a:lnTo>
                  <a:lnTo>
                    <a:pt x="14828" y="19016"/>
                  </a:lnTo>
                  <a:close/>
                </a:path>
                <a:path w="19050" h="19050">
                  <a:moveTo>
                    <a:pt x="16295" y="17512"/>
                  </a:moveTo>
                  <a:lnTo>
                    <a:pt x="13984" y="17512"/>
                  </a:lnTo>
                  <a:lnTo>
                    <a:pt x="17548" y="13839"/>
                  </a:lnTo>
                  <a:lnTo>
                    <a:pt x="17459" y="4896"/>
                  </a:lnTo>
                  <a:lnTo>
                    <a:pt x="13984" y="1224"/>
                  </a:lnTo>
                  <a:lnTo>
                    <a:pt x="16048" y="1224"/>
                  </a:lnTo>
                  <a:lnTo>
                    <a:pt x="19051" y="4236"/>
                  </a:lnTo>
                  <a:lnTo>
                    <a:pt x="19051" y="14687"/>
                  </a:lnTo>
                  <a:lnTo>
                    <a:pt x="16295" y="17512"/>
                  </a:lnTo>
                  <a:close/>
                </a:path>
                <a:path w="19050" h="19050">
                  <a:moveTo>
                    <a:pt x="7507" y="14403"/>
                  </a:moveTo>
                  <a:lnTo>
                    <a:pt x="6383" y="14403"/>
                  </a:lnTo>
                  <a:lnTo>
                    <a:pt x="6383" y="4236"/>
                  </a:lnTo>
                  <a:lnTo>
                    <a:pt x="11826" y="4236"/>
                  </a:lnTo>
                  <a:lnTo>
                    <a:pt x="12918" y="5176"/>
                  </a:lnTo>
                  <a:lnTo>
                    <a:pt x="7321" y="5176"/>
                  </a:lnTo>
                  <a:lnTo>
                    <a:pt x="7321" y="9603"/>
                  </a:lnTo>
                  <a:lnTo>
                    <a:pt x="12291" y="9603"/>
                  </a:lnTo>
                  <a:lnTo>
                    <a:pt x="11075" y="10166"/>
                  </a:lnTo>
                  <a:lnTo>
                    <a:pt x="11251" y="10450"/>
                  </a:lnTo>
                  <a:lnTo>
                    <a:pt x="9947" y="10450"/>
                  </a:lnTo>
                  <a:lnTo>
                    <a:pt x="7507" y="10544"/>
                  </a:lnTo>
                  <a:lnTo>
                    <a:pt x="7507" y="14403"/>
                  </a:lnTo>
                  <a:close/>
                </a:path>
                <a:path w="19050" h="19050">
                  <a:moveTo>
                    <a:pt x="12291" y="9603"/>
                  </a:moveTo>
                  <a:lnTo>
                    <a:pt x="11075" y="9603"/>
                  </a:lnTo>
                  <a:lnTo>
                    <a:pt x="12012" y="8756"/>
                  </a:lnTo>
                  <a:lnTo>
                    <a:pt x="12012" y="5930"/>
                  </a:lnTo>
                  <a:lnTo>
                    <a:pt x="11075" y="5176"/>
                  </a:lnTo>
                  <a:lnTo>
                    <a:pt x="12918" y="5176"/>
                  </a:lnTo>
                  <a:lnTo>
                    <a:pt x="13139" y="5367"/>
                  </a:lnTo>
                  <a:lnTo>
                    <a:pt x="13139" y="8756"/>
                  </a:lnTo>
                  <a:lnTo>
                    <a:pt x="12291" y="9603"/>
                  </a:lnTo>
                  <a:close/>
                </a:path>
                <a:path w="19050" h="19050">
                  <a:moveTo>
                    <a:pt x="13701" y="14403"/>
                  </a:moveTo>
                  <a:lnTo>
                    <a:pt x="12481" y="14403"/>
                  </a:lnTo>
                  <a:lnTo>
                    <a:pt x="9947" y="10450"/>
                  </a:lnTo>
                  <a:lnTo>
                    <a:pt x="11251" y="10450"/>
                  </a:lnTo>
                  <a:lnTo>
                    <a:pt x="13701" y="14403"/>
                  </a:lnTo>
                  <a:close/>
                </a:path>
              </a:pathLst>
            </a:custGeom>
            <a:solidFill>
              <a:srgbClr val="008773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87362" y="0"/>
              <a:ext cx="8356637" cy="5143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412" y="3109911"/>
              <a:ext cx="738505" cy="0"/>
            </a:xfrm>
            <a:custGeom>
              <a:avLst/>
              <a:gdLst/>
              <a:ahLst/>
              <a:cxnLst/>
              <a:rect l="l" t="t" r="r" b="b"/>
              <a:pathLst>
                <a:path w="738505">
                  <a:moveTo>
                    <a:pt x="0" y="0"/>
                  </a:moveTo>
                  <a:lnTo>
                    <a:pt x="738186" y="0"/>
                  </a:lnTo>
                </a:path>
              </a:pathLst>
            </a:custGeom>
            <a:ln w="38099">
              <a:solidFill>
                <a:srgbClr val="F6DC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84275" y="819162"/>
              <a:ext cx="47625" cy="307975"/>
            </a:xfrm>
            <a:custGeom>
              <a:avLst/>
              <a:gdLst/>
              <a:ahLst/>
              <a:cxnLst/>
              <a:rect l="l" t="t" r="r" b="b"/>
              <a:pathLst>
                <a:path w="47625" h="307975">
                  <a:moveTo>
                    <a:pt x="47409" y="0"/>
                  </a:moveTo>
                  <a:lnTo>
                    <a:pt x="0" y="0"/>
                  </a:lnTo>
                  <a:lnTo>
                    <a:pt x="0" y="45961"/>
                  </a:lnTo>
                  <a:lnTo>
                    <a:pt x="47409" y="45961"/>
                  </a:lnTo>
                  <a:lnTo>
                    <a:pt x="47409" y="0"/>
                  </a:lnTo>
                  <a:close/>
                </a:path>
                <a:path w="47625" h="307975">
                  <a:moveTo>
                    <a:pt x="47599" y="79705"/>
                  </a:moveTo>
                  <a:lnTo>
                    <a:pt x="0" y="79705"/>
                  </a:lnTo>
                  <a:lnTo>
                    <a:pt x="0" y="307594"/>
                  </a:lnTo>
                  <a:lnTo>
                    <a:pt x="47599" y="307594"/>
                  </a:lnTo>
                  <a:lnTo>
                    <a:pt x="47599" y="79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844" y="898661"/>
              <a:ext cx="461032" cy="2332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490" y="895509"/>
              <a:ext cx="198123" cy="2310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5000" y="819162"/>
              <a:ext cx="1336675" cy="307975"/>
            </a:xfrm>
            <a:custGeom>
              <a:avLst/>
              <a:gdLst/>
              <a:ahLst/>
              <a:cxnLst/>
              <a:rect l="l" t="t" r="r" b="b"/>
              <a:pathLst>
                <a:path w="1336675" h="307975">
                  <a:moveTo>
                    <a:pt x="210159" y="94703"/>
                  </a:moveTo>
                  <a:lnTo>
                    <a:pt x="200825" y="50774"/>
                  </a:lnTo>
                  <a:lnTo>
                    <a:pt x="174853" y="21450"/>
                  </a:lnTo>
                  <a:lnTo>
                    <a:pt x="134886" y="5080"/>
                  </a:lnTo>
                  <a:lnTo>
                    <a:pt x="83553" y="0"/>
                  </a:lnTo>
                  <a:lnTo>
                    <a:pt x="0" y="0"/>
                  </a:lnTo>
                  <a:lnTo>
                    <a:pt x="0" y="307390"/>
                  </a:lnTo>
                  <a:lnTo>
                    <a:pt x="49377" y="307390"/>
                  </a:lnTo>
                  <a:lnTo>
                    <a:pt x="49377" y="42811"/>
                  </a:lnTo>
                  <a:lnTo>
                    <a:pt x="84531" y="42811"/>
                  </a:lnTo>
                  <a:lnTo>
                    <a:pt x="89674" y="43002"/>
                  </a:lnTo>
                  <a:lnTo>
                    <a:pt x="95199" y="43205"/>
                  </a:lnTo>
                  <a:lnTo>
                    <a:pt x="123253" y="46837"/>
                  </a:lnTo>
                  <a:lnTo>
                    <a:pt x="143179" y="56540"/>
                  </a:lnTo>
                  <a:lnTo>
                    <a:pt x="155067" y="72364"/>
                  </a:lnTo>
                  <a:lnTo>
                    <a:pt x="159004" y="94310"/>
                  </a:lnTo>
                  <a:lnTo>
                    <a:pt x="159004" y="98056"/>
                  </a:lnTo>
                  <a:lnTo>
                    <a:pt x="155613" y="119062"/>
                  </a:lnTo>
                  <a:lnTo>
                    <a:pt x="144678" y="135242"/>
                  </a:lnTo>
                  <a:lnTo>
                    <a:pt x="125006" y="145669"/>
                  </a:lnTo>
                  <a:lnTo>
                    <a:pt x="95402" y="149352"/>
                  </a:lnTo>
                  <a:lnTo>
                    <a:pt x="81572" y="149352"/>
                  </a:lnTo>
                  <a:lnTo>
                    <a:pt x="81572" y="190792"/>
                  </a:lnTo>
                  <a:lnTo>
                    <a:pt x="86512" y="190982"/>
                  </a:lnTo>
                  <a:lnTo>
                    <a:pt x="90855" y="191185"/>
                  </a:lnTo>
                  <a:lnTo>
                    <a:pt x="95592" y="191185"/>
                  </a:lnTo>
                  <a:lnTo>
                    <a:pt x="141833" y="186016"/>
                  </a:lnTo>
                  <a:lnTo>
                    <a:pt x="178066" y="169697"/>
                  </a:lnTo>
                  <a:lnTo>
                    <a:pt x="201701" y="140995"/>
                  </a:lnTo>
                  <a:lnTo>
                    <a:pt x="210159" y="98640"/>
                  </a:lnTo>
                  <a:lnTo>
                    <a:pt x="210159" y="94703"/>
                  </a:lnTo>
                  <a:close/>
                </a:path>
                <a:path w="1336675" h="307975">
                  <a:moveTo>
                    <a:pt x="954849" y="79502"/>
                  </a:moveTo>
                  <a:lnTo>
                    <a:pt x="877417" y="79502"/>
                  </a:lnTo>
                  <a:lnTo>
                    <a:pt x="877417" y="30378"/>
                  </a:lnTo>
                  <a:lnTo>
                    <a:pt x="829208" y="36690"/>
                  </a:lnTo>
                  <a:lnTo>
                    <a:pt x="829208" y="248805"/>
                  </a:lnTo>
                  <a:lnTo>
                    <a:pt x="833031" y="274878"/>
                  </a:lnTo>
                  <a:lnTo>
                    <a:pt x="844791" y="292989"/>
                  </a:lnTo>
                  <a:lnTo>
                    <a:pt x="864971" y="303568"/>
                  </a:lnTo>
                  <a:lnTo>
                    <a:pt x="894003" y="307009"/>
                  </a:lnTo>
                  <a:lnTo>
                    <a:pt x="954849" y="307009"/>
                  </a:lnTo>
                  <a:lnTo>
                    <a:pt x="954849" y="270306"/>
                  </a:lnTo>
                  <a:lnTo>
                    <a:pt x="910005" y="270306"/>
                  </a:lnTo>
                  <a:lnTo>
                    <a:pt x="896747" y="269849"/>
                  </a:lnTo>
                  <a:lnTo>
                    <a:pt x="886447" y="267322"/>
                  </a:lnTo>
                  <a:lnTo>
                    <a:pt x="879779" y="260896"/>
                  </a:lnTo>
                  <a:lnTo>
                    <a:pt x="877417" y="248805"/>
                  </a:lnTo>
                  <a:lnTo>
                    <a:pt x="877417" y="116205"/>
                  </a:lnTo>
                  <a:lnTo>
                    <a:pt x="954849" y="116205"/>
                  </a:lnTo>
                  <a:lnTo>
                    <a:pt x="954849" y="79502"/>
                  </a:lnTo>
                  <a:close/>
                </a:path>
                <a:path w="1336675" h="307975">
                  <a:moveTo>
                    <a:pt x="1274838" y="0"/>
                  </a:moveTo>
                  <a:lnTo>
                    <a:pt x="1227239" y="0"/>
                  </a:lnTo>
                  <a:lnTo>
                    <a:pt x="1227239" y="307594"/>
                  </a:lnTo>
                  <a:lnTo>
                    <a:pt x="1274838" y="307594"/>
                  </a:lnTo>
                  <a:lnTo>
                    <a:pt x="1274838" y="0"/>
                  </a:lnTo>
                  <a:close/>
                </a:path>
                <a:path w="1336675" h="307975">
                  <a:moveTo>
                    <a:pt x="1325410" y="297916"/>
                  </a:moveTo>
                  <a:lnTo>
                    <a:pt x="1320253" y="289636"/>
                  </a:lnTo>
                  <a:lnTo>
                    <a:pt x="1319872" y="289039"/>
                  </a:lnTo>
                  <a:lnTo>
                    <a:pt x="1322247" y="288061"/>
                  </a:lnTo>
                  <a:lnTo>
                    <a:pt x="1322438" y="287858"/>
                  </a:lnTo>
                  <a:lnTo>
                    <a:pt x="1324229" y="286092"/>
                  </a:lnTo>
                  <a:lnTo>
                    <a:pt x="1324229" y="278980"/>
                  </a:lnTo>
                  <a:lnTo>
                    <a:pt x="1323759" y="278587"/>
                  </a:lnTo>
                  <a:lnTo>
                    <a:pt x="1321854" y="276961"/>
                  </a:lnTo>
                  <a:lnTo>
                    <a:pt x="1321854" y="280162"/>
                  </a:lnTo>
                  <a:lnTo>
                    <a:pt x="1321854" y="286092"/>
                  </a:lnTo>
                  <a:lnTo>
                    <a:pt x="1319872" y="287858"/>
                  </a:lnTo>
                  <a:lnTo>
                    <a:pt x="1311973" y="287858"/>
                  </a:lnTo>
                  <a:lnTo>
                    <a:pt x="1311973" y="278587"/>
                  </a:lnTo>
                  <a:lnTo>
                    <a:pt x="1319872" y="278587"/>
                  </a:lnTo>
                  <a:lnTo>
                    <a:pt x="1321854" y="280162"/>
                  </a:lnTo>
                  <a:lnTo>
                    <a:pt x="1321854" y="276961"/>
                  </a:lnTo>
                  <a:lnTo>
                    <a:pt x="1321460" y="276618"/>
                  </a:lnTo>
                  <a:lnTo>
                    <a:pt x="1310005" y="276618"/>
                  </a:lnTo>
                  <a:lnTo>
                    <a:pt x="1310005" y="297916"/>
                  </a:lnTo>
                  <a:lnTo>
                    <a:pt x="1312367" y="297916"/>
                  </a:lnTo>
                  <a:lnTo>
                    <a:pt x="1312367" y="289839"/>
                  </a:lnTo>
                  <a:lnTo>
                    <a:pt x="1317510" y="289636"/>
                  </a:lnTo>
                  <a:lnTo>
                    <a:pt x="1322844" y="297916"/>
                  </a:lnTo>
                  <a:lnTo>
                    <a:pt x="1325410" y="297916"/>
                  </a:lnTo>
                  <a:close/>
                </a:path>
                <a:path w="1336675" h="307975">
                  <a:moveTo>
                    <a:pt x="1325930" y="270306"/>
                  </a:moveTo>
                  <a:lnTo>
                    <a:pt x="1324419" y="269290"/>
                  </a:lnTo>
                  <a:lnTo>
                    <a:pt x="1316520" y="267741"/>
                  </a:lnTo>
                  <a:lnTo>
                    <a:pt x="1308735" y="269290"/>
                  </a:lnTo>
                  <a:lnTo>
                    <a:pt x="1307236" y="270306"/>
                  </a:lnTo>
                  <a:lnTo>
                    <a:pt x="1325930" y="270306"/>
                  </a:lnTo>
                  <a:close/>
                </a:path>
                <a:path w="1336675" h="307975">
                  <a:moveTo>
                    <a:pt x="1326134" y="270433"/>
                  </a:moveTo>
                  <a:lnTo>
                    <a:pt x="1326007" y="270319"/>
                  </a:lnTo>
                  <a:lnTo>
                    <a:pt x="1326134" y="270433"/>
                  </a:lnTo>
                  <a:close/>
                </a:path>
                <a:path w="1336675" h="307975">
                  <a:moveTo>
                    <a:pt x="1336675" y="287667"/>
                  </a:moveTo>
                  <a:lnTo>
                    <a:pt x="1335100" y="279895"/>
                  </a:lnTo>
                  <a:lnTo>
                    <a:pt x="1330820" y="273558"/>
                  </a:lnTo>
                  <a:lnTo>
                    <a:pt x="1326134" y="270433"/>
                  </a:lnTo>
                  <a:lnTo>
                    <a:pt x="1333500" y="278193"/>
                  </a:lnTo>
                  <a:lnTo>
                    <a:pt x="1333500" y="296735"/>
                  </a:lnTo>
                  <a:lnTo>
                    <a:pt x="1326007" y="304444"/>
                  </a:lnTo>
                  <a:lnTo>
                    <a:pt x="1307236" y="304444"/>
                  </a:lnTo>
                  <a:lnTo>
                    <a:pt x="1299540" y="296735"/>
                  </a:lnTo>
                  <a:lnTo>
                    <a:pt x="1299540" y="278003"/>
                  </a:lnTo>
                  <a:lnTo>
                    <a:pt x="1307223" y="270319"/>
                  </a:lnTo>
                  <a:lnTo>
                    <a:pt x="1302397" y="273558"/>
                  </a:lnTo>
                  <a:lnTo>
                    <a:pt x="1298130" y="279895"/>
                  </a:lnTo>
                  <a:lnTo>
                    <a:pt x="1296568" y="287667"/>
                  </a:lnTo>
                  <a:lnTo>
                    <a:pt x="1298130" y="295363"/>
                  </a:lnTo>
                  <a:lnTo>
                    <a:pt x="1302397" y="301701"/>
                  </a:lnTo>
                  <a:lnTo>
                    <a:pt x="1308735" y="306006"/>
                  </a:lnTo>
                  <a:lnTo>
                    <a:pt x="1316520" y="307594"/>
                  </a:lnTo>
                  <a:lnTo>
                    <a:pt x="1324419" y="306006"/>
                  </a:lnTo>
                  <a:lnTo>
                    <a:pt x="1326743" y="304444"/>
                  </a:lnTo>
                  <a:lnTo>
                    <a:pt x="1330820" y="301701"/>
                  </a:lnTo>
                  <a:lnTo>
                    <a:pt x="1335100" y="295363"/>
                  </a:lnTo>
                  <a:lnTo>
                    <a:pt x="1336675" y="287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41459" y="4851527"/>
            <a:ext cx="20053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© </a:t>
            </a:r>
            <a:r>
              <a:rPr sz="60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Copyright </a:t>
            </a:r>
            <a:r>
              <a:rPr sz="600" spc="2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2020 </a:t>
            </a:r>
            <a:r>
              <a:rPr sz="6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Pivotal Software,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Inc. </a:t>
            </a:r>
            <a:r>
              <a:rPr sz="600" spc="-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All rights</a:t>
            </a:r>
            <a:r>
              <a:rPr sz="600" spc="-114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Reserved.</a:t>
            </a:r>
            <a:endParaRPr sz="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8115" y="4444867"/>
            <a:ext cx="2309495" cy="455295"/>
            <a:chOff x="438115" y="4444867"/>
            <a:chExt cx="2309495" cy="455295"/>
          </a:xfrm>
        </p:grpSpPr>
        <p:sp>
          <p:nvSpPr>
            <p:cNvPr id="18" name="object 18"/>
            <p:cNvSpPr/>
            <p:nvPr/>
          </p:nvSpPr>
          <p:spPr>
            <a:xfrm>
              <a:off x="438115" y="4444867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4" h="455295">
                  <a:moveTo>
                    <a:pt x="227633" y="455298"/>
                  </a:moveTo>
                  <a:lnTo>
                    <a:pt x="186848" y="451653"/>
                  </a:lnTo>
                  <a:lnTo>
                    <a:pt x="148464" y="441133"/>
                  </a:lnTo>
                  <a:lnTo>
                    <a:pt x="113114" y="424365"/>
                  </a:lnTo>
                  <a:lnTo>
                    <a:pt x="81432" y="401971"/>
                  </a:lnTo>
                  <a:lnTo>
                    <a:pt x="42588" y="360057"/>
                  </a:lnTo>
                  <a:lnTo>
                    <a:pt x="19645" y="320098"/>
                  </a:lnTo>
                  <a:lnTo>
                    <a:pt x="5090" y="275584"/>
                  </a:lnTo>
                  <a:lnTo>
                    <a:pt x="0" y="227633"/>
                  </a:lnTo>
                  <a:lnTo>
                    <a:pt x="4624" y="181894"/>
                  </a:lnTo>
                  <a:lnTo>
                    <a:pt x="17888" y="139229"/>
                  </a:lnTo>
                  <a:lnTo>
                    <a:pt x="38875" y="100571"/>
                  </a:lnTo>
                  <a:lnTo>
                    <a:pt x="66670" y="66851"/>
                  </a:lnTo>
                  <a:lnTo>
                    <a:pt x="100359" y="39002"/>
                  </a:lnTo>
                  <a:lnTo>
                    <a:pt x="139026" y="17955"/>
                  </a:lnTo>
                  <a:lnTo>
                    <a:pt x="181756" y="4644"/>
                  </a:lnTo>
                  <a:lnTo>
                    <a:pt x="227633" y="0"/>
                  </a:lnTo>
                  <a:lnTo>
                    <a:pt x="274190" y="4828"/>
                  </a:lnTo>
                  <a:lnTo>
                    <a:pt x="317482" y="18631"/>
                  </a:lnTo>
                  <a:lnTo>
                    <a:pt x="356573" y="40384"/>
                  </a:lnTo>
                  <a:lnTo>
                    <a:pt x="390530" y="69062"/>
                  </a:lnTo>
                  <a:lnTo>
                    <a:pt x="399810" y="69062"/>
                  </a:lnTo>
                  <a:lnTo>
                    <a:pt x="356644" y="113704"/>
                  </a:lnTo>
                  <a:lnTo>
                    <a:pt x="319135" y="135533"/>
                  </a:lnTo>
                  <a:lnTo>
                    <a:pt x="280511" y="149053"/>
                  </a:lnTo>
                  <a:lnTo>
                    <a:pt x="213123" y="156448"/>
                  </a:lnTo>
                  <a:lnTo>
                    <a:pt x="180851" y="159517"/>
                  </a:lnTo>
                  <a:lnTo>
                    <a:pt x="148572" y="168121"/>
                  </a:lnTo>
                  <a:lnTo>
                    <a:pt x="106996" y="193046"/>
                  </a:lnTo>
                  <a:lnTo>
                    <a:pt x="80928" y="226541"/>
                  </a:lnTo>
                  <a:lnTo>
                    <a:pt x="69042" y="263847"/>
                  </a:lnTo>
                  <a:lnTo>
                    <a:pt x="70015" y="300202"/>
                  </a:lnTo>
                  <a:lnTo>
                    <a:pt x="82523" y="330845"/>
                  </a:lnTo>
                  <a:lnTo>
                    <a:pt x="105243" y="351016"/>
                  </a:lnTo>
                  <a:lnTo>
                    <a:pt x="108576" y="352906"/>
                  </a:lnTo>
                  <a:lnTo>
                    <a:pt x="228441" y="352906"/>
                  </a:lnTo>
                  <a:lnTo>
                    <a:pt x="209550" y="359344"/>
                  </a:lnTo>
                  <a:lnTo>
                    <a:pt x="192986" y="364412"/>
                  </a:lnTo>
                  <a:lnTo>
                    <a:pt x="84573" y="364412"/>
                  </a:lnTo>
                  <a:lnTo>
                    <a:pt x="79061" y="366847"/>
                  </a:lnTo>
                  <a:lnTo>
                    <a:pt x="75247" y="371494"/>
                  </a:lnTo>
                  <a:lnTo>
                    <a:pt x="71470" y="378408"/>
                  </a:lnTo>
                  <a:lnTo>
                    <a:pt x="70772" y="385775"/>
                  </a:lnTo>
                  <a:lnTo>
                    <a:pt x="73025" y="392788"/>
                  </a:lnTo>
                  <a:lnTo>
                    <a:pt x="78099" y="398639"/>
                  </a:lnTo>
                  <a:lnTo>
                    <a:pt x="81592" y="401715"/>
                  </a:lnTo>
                  <a:lnTo>
                    <a:pt x="85887" y="403189"/>
                  </a:lnTo>
                  <a:lnTo>
                    <a:pt x="371281" y="403189"/>
                  </a:lnTo>
                  <a:lnTo>
                    <a:pt x="364742" y="409297"/>
                  </a:lnTo>
                  <a:lnTo>
                    <a:pt x="323662" y="434048"/>
                  </a:lnTo>
                  <a:lnTo>
                    <a:pt x="277558" y="449784"/>
                  </a:lnTo>
                  <a:lnTo>
                    <a:pt x="227633" y="455298"/>
                  </a:lnTo>
                  <a:close/>
                </a:path>
                <a:path w="455294" h="455295">
                  <a:moveTo>
                    <a:pt x="399810" y="69062"/>
                  </a:moveTo>
                  <a:lnTo>
                    <a:pt x="390530" y="69062"/>
                  </a:lnTo>
                  <a:lnTo>
                    <a:pt x="397404" y="59153"/>
                  </a:lnTo>
                  <a:lnTo>
                    <a:pt x="403746" y="48704"/>
                  </a:lnTo>
                  <a:lnTo>
                    <a:pt x="409553" y="37714"/>
                  </a:lnTo>
                  <a:lnTo>
                    <a:pt x="414822" y="26182"/>
                  </a:lnTo>
                  <a:lnTo>
                    <a:pt x="422327" y="50474"/>
                  </a:lnTo>
                  <a:lnTo>
                    <a:pt x="412419" y="50474"/>
                  </a:lnTo>
                  <a:lnTo>
                    <a:pt x="399810" y="69062"/>
                  </a:lnTo>
                  <a:close/>
                </a:path>
                <a:path w="455294" h="455295">
                  <a:moveTo>
                    <a:pt x="393756" y="382198"/>
                  </a:moveTo>
                  <a:lnTo>
                    <a:pt x="259104" y="382198"/>
                  </a:lnTo>
                  <a:lnTo>
                    <a:pt x="303240" y="380308"/>
                  </a:lnTo>
                  <a:lnTo>
                    <a:pt x="345399" y="372652"/>
                  </a:lnTo>
                  <a:lnTo>
                    <a:pt x="383100" y="356253"/>
                  </a:lnTo>
                  <a:lnTo>
                    <a:pt x="413861" y="328134"/>
                  </a:lnTo>
                  <a:lnTo>
                    <a:pt x="435448" y="286562"/>
                  </a:lnTo>
                  <a:lnTo>
                    <a:pt x="444815" y="239740"/>
                  </a:lnTo>
                  <a:lnTo>
                    <a:pt x="444578" y="190194"/>
                  </a:lnTo>
                  <a:lnTo>
                    <a:pt x="437355" y="140450"/>
                  </a:lnTo>
                  <a:lnTo>
                    <a:pt x="425763" y="93034"/>
                  </a:lnTo>
                  <a:lnTo>
                    <a:pt x="412419" y="50474"/>
                  </a:lnTo>
                  <a:lnTo>
                    <a:pt x="422327" y="50474"/>
                  </a:lnTo>
                  <a:lnTo>
                    <a:pt x="434190" y="88872"/>
                  </a:lnTo>
                  <a:lnTo>
                    <a:pt x="448028" y="146156"/>
                  </a:lnTo>
                  <a:lnTo>
                    <a:pt x="455261" y="197990"/>
                  </a:lnTo>
                  <a:lnTo>
                    <a:pt x="454861" y="239740"/>
                  </a:lnTo>
                  <a:lnTo>
                    <a:pt x="454749" y="244703"/>
                  </a:lnTo>
                  <a:lnTo>
                    <a:pt x="445837" y="293049"/>
                  </a:lnTo>
                  <a:lnTo>
                    <a:pt x="427030" y="337589"/>
                  </a:lnTo>
                  <a:lnTo>
                    <a:pt x="399598" y="376741"/>
                  </a:lnTo>
                  <a:lnTo>
                    <a:pt x="393756" y="382198"/>
                  </a:lnTo>
                  <a:close/>
                </a:path>
                <a:path w="455294" h="455295">
                  <a:moveTo>
                    <a:pt x="228441" y="352906"/>
                  </a:moveTo>
                  <a:lnTo>
                    <a:pt x="108576" y="352906"/>
                  </a:lnTo>
                  <a:lnTo>
                    <a:pt x="121847" y="350124"/>
                  </a:lnTo>
                  <a:lnTo>
                    <a:pt x="154364" y="342787"/>
                  </a:lnTo>
                  <a:lnTo>
                    <a:pt x="195186" y="332410"/>
                  </a:lnTo>
                  <a:lnTo>
                    <a:pt x="233369" y="320506"/>
                  </a:lnTo>
                  <a:lnTo>
                    <a:pt x="272780" y="301964"/>
                  </a:lnTo>
                  <a:lnTo>
                    <a:pt x="311024" y="276293"/>
                  </a:lnTo>
                  <a:lnTo>
                    <a:pt x="345563" y="244703"/>
                  </a:lnTo>
                  <a:lnTo>
                    <a:pt x="373861" y="208403"/>
                  </a:lnTo>
                  <a:lnTo>
                    <a:pt x="393382" y="168601"/>
                  </a:lnTo>
                  <a:lnTo>
                    <a:pt x="380277" y="210849"/>
                  </a:lnTo>
                  <a:lnTo>
                    <a:pt x="357889" y="250789"/>
                  </a:lnTo>
                  <a:lnTo>
                    <a:pt x="328482" y="286799"/>
                  </a:lnTo>
                  <a:lnTo>
                    <a:pt x="294318" y="317256"/>
                  </a:lnTo>
                  <a:lnTo>
                    <a:pt x="257661" y="340536"/>
                  </a:lnTo>
                  <a:lnTo>
                    <a:pt x="233870" y="351056"/>
                  </a:lnTo>
                  <a:lnTo>
                    <a:pt x="228441" y="352906"/>
                  </a:lnTo>
                  <a:close/>
                </a:path>
                <a:path w="455294" h="455295">
                  <a:moveTo>
                    <a:pt x="371281" y="403189"/>
                  </a:moveTo>
                  <a:lnTo>
                    <a:pt x="95821" y="403189"/>
                  </a:lnTo>
                  <a:lnTo>
                    <a:pt x="101462" y="400625"/>
                  </a:lnTo>
                  <a:lnTo>
                    <a:pt x="105243" y="395754"/>
                  </a:lnTo>
                  <a:lnTo>
                    <a:pt x="108750" y="389043"/>
                  </a:lnTo>
                  <a:lnTo>
                    <a:pt x="109358" y="381653"/>
                  </a:lnTo>
                  <a:lnTo>
                    <a:pt x="107195" y="374528"/>
                  </a:lnTo>
                  <a:lnTo>
                    <a:pt x="102391" y="368610"/>
                  </a:lnTo>
                  <a:lnTo>
                    <a:pt x="98706" y="365758"/>
                  </a:lnTo>
                  <a:lnTo>
                    <a:pt x="94443" y="364412"/>
                  </a:lnTo>
                  <a:lnTo>
                    <a:pt x="192986" y="364412"/>
                  </a:lnTo>
                  <a:lnTo>
                    <a:pt x="181300" y="367987"/>
                  </a:lnTo>
                  <a:lnTo>
                    <a:pt x="145719" y="379570"/>
                  </a:lnTo>
                  <a:lnTo>
                    <a:pt x="139038" y="381948"/>
                  </a:lnTo>
                  <a:lnTo>
                    <a:pt x="133830" y="383865"/>
                  </a:lnTo>
                  <a:lnTo>
                    <a:pt x="391972" y="383865"/>
                  </a:lnTo>
                  <a:lnTo>
                    <a:pt x="371281" y="403189"/>
                  </a:lnTo>
                  <a:close/>
                </a:path>
                <a:path w="455294" h="455295">
                  <a:moveTo>
                    <a:pt x="391972" y="383865"/>
                  </a:moveTo>
                  <a:lnTo>
                    <a:pt x="133830" y="383865"/>
                  </a:lnTo>
                  <a:lnTo>
                    <a:pt x="143898" y="382608"/>
                  </a:lnTo>
                  <a:lnTo>
                    <a:pt x="173441" y="380596"/>
                  </a:lnTo>
                  <a:lnTo>
                    <a:pt x="180042" y="380596"/>
                  </a:lnTo>
                  <a:lnTo>
                    <a:pt x="198755" y="380846"/>
                  </a:lnTo>
                  <a:lnTo>
                    <a:pt x="238535" y="381948"/>
                  </a:lnTo>
                  <a:lnTo>
                    <a:pt x="259104" y="382198"/>
                  </a:lnTo>
                  <a:lnTo>
                    <a:pt x="393756" y="382198"/>
                  </a:lnTo>
                  <a:lnTo>
                    <a:pt x="391972" y="383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990" y="4472973"/>
              <a:ext cx="1114932" cy="380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148" y="4688717"/>
              <a:ext cx="413893" cy="952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5503" y="4714899"/>
              <a:ext cx="97648" cy="87169"/>
            </a:xfrm>
            <a:prstGeom prst="rect">
              <a:avLst/>
            </a:prstGeom>
          </p:spPr>
        </p:pic>
      </p:grpSp>
      <p:sp>
        <p:nvSpPr>
          <p:cNvPr id="24" name="object 9"/>
          <p:cNvSpPr txBox="1"/>
          <p:nvPr/>
        </p:nvSpPr>
        <p:spPr>
          <a:xfrm>
            <a:off x="511175" y="1863457"/>
            <a:ext cx="5281295" cy="11480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0"/>
              </a:spcBef>
            </a:pPr>
            <a:r>
              <a:rPr lang="zh-CN" sz="3600" b="1" spc="-28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</a:t>
            </a:r>
            <a:r>
              <a:rPr sz="3600" b="1" spc="-225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endParaRPr sz="3600" b="1" spc="-225" dirty="0">
              <a:solidFill>
                <a:srgbClr val="22222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ts val="3900"/>
              </a:lnSpc>
              <a:spcBef>
                <a:spcPts val="580"/>
              </a:spcBef>
            </a:pPr>
            <a:r>
              <a:rPr lang="zh-CN" sz="3600" b="1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进行事务管理</a:t>
            </a:r>
            <a:endParaRPr lang="zh-CN" sz="3600" b="1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512762" y="3284918"/>
            <a:ext cx="412877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80" dirty="0" smtClean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事务</a:t>
            </a:r>
            <a:r>
              <a:rPr sz="1800" spc="-60" dirty="0" smtClean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</a:t>
            </a:r>
            <a:r>
              <a:rPr sz="1800" spc="-6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Transactional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1346359"/>
            <a:ext cx="4953476" cy="132826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ym typeface="+mn-ea"/>
              </a:rPr>
              <a:t>事务介绍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47" dirty="0">
                <a:latin typeface="+mn-ea"/>
                <a:ea typeface="+mn-ea"/>
              </a:rPr>
              <a:t>什么是事务</a:t>
            </a:r>
            <a:endParaRPr lang="zh-CN" altLang="en-US" spc="-260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7" y="887375"/>
            <a:ext cx="7723505" cy="298894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作为单一、不可分割的行动而进行的任务集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b="1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A</a:t>
            </a:r>
            <a:r>
              <a:rPr sz="2000" spc="-7" dirty="0">
                <a:latin typeface="+mn-ea"/>
                <a:cs typeface="思源黑体" panose="020B0400000000000000" charset="-122"/>
              </a:rPr>
              <a:t>tomic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（原子的）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每个工作单元都是一个全部或全无的操作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1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b="1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C</a:t>
            </a:r>
            <a:r>
              <a:rPr sz="2000" spc="-7" dirty="0">
                <a:latin typeface="+mn-ea"/>
                <a:cs typeface="思源黑体" panose="020B0400000000000000" charset="-122"/>
              </a:rPr>
              <a:t>onsistent</a:t>
            </a:r>
            <a:r>
              <a:rPr lang="zh-CN" altLang="en-US" sz="2000" spc="-7" dirty="0">
                <a:latin typeface="+mn-ea"/>
                <a:cs typeface="思源黑体" panose="020B0400000000000000" charset="-122"/>
                <a:sym typeface="+mn-ea"/>
              </a:rPr>
              <a:t>（一致的）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永不违背数据库完整性约束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1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b="1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I</a:t>
            </a:r>
            <a:r>
              <a:rPr sz="2000" spc="-7" dirty="0">
                <a:latin typeface="+mn-ea"/>
                <a:cs typeface="思源黑体" panose="020B0400000000000000" charset="-122"/>
              </a:rPr>
              <a:t>solated</a:t>
            </a:r>
            <a:r>
              <a:rPr lang="zh-CN" altLang="en-US" sz="2000" spc="-7" dirty="0">
                <a:latin typeface="+mn-ea"/>
                <a:cs typeface="思源黑体" panose="020B0400000000000000" charset="-122"/>
                <a:sym typeface="+mn-ea"/>
              </a:rPr>
              <a:t>（隔离的）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彼此之间隔离事务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1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b="1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D</a:t>
            </a:r>
            <a:r>
              <a:rPr sz="2000" spc="-7" dirty="0">
                <a:latin typeface="+mn-ea"/>
                <a:cs typeface="思源黑体" panose="020B0400000000000000" charset="-122"/>
              </a:rPr>
              <a:t>urable</a:t>
            </a:r>
            <a:r>
              <a:rPr lang="zh-CN" altLang="en-US" sz="2000" spc="-7" dirty="0">
                <a:latin typeface="+mn-ea"/>
                <a:cs typeface="思源黑体" panose="020B0400000000000000" charset="-122"/>
                <a:sym typeface="+mn-ea"/>
              </a:rPr>
              <a:t>（持久的）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提交的数据改变是永久性的</a:t>
            </a:r>
            <a:endParaRPr lang="zh-CN" altLang="en-US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83275" y="3703637"/>
            <a:ext cx="3078161" cy="8905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46445" y="269876"/>
            <a:ext cx="2633980" cy="442595"/>
            <a:chOff x="5846762" y="269864"/>
            <a:chExt cx="2633980" cy="635635"/>
          </a:xfrm>
        </p:grpSpPr>
        <p:sp>
          <p:nvSpPr>
            <p:cNvPr id="6" name="object 6"/>
            <p:cNvSpPr/>
            <p:nvPr/>
          </p:nvSpPr>
          <p:spPr>
            <a:xfrm>
              <a:off x="5851525" y="274626"/>
              <a:ext cx="2624455" cy="626110"/>
            </a:xfrm>
            <a:custGeom>
              <a:avLst/>
              <a:gdLst/>
              <a:ahLst/>
              <a:cxnLst/>
              <a:rect l="l" t="t" r="r" b="b"/>
              <a:pathLst>
                <a:path w="2624454" h="626110">
                  <a:moveTo>
                    <a:pt x="2519847" y="625499"/>
                  </a:moveTo>
                  <a:lnTo>
                    <a:pt x="104251" y="625499"/>
                  </a:lnTo>
                  <a:lnTo>
                    <a:pt x="63672" y="617307"/>
                  </a:lnTo>
                  <a:lnTo>
                    <a:pt x="30534" y="594965"/>
                  </a:lnTo>
                  <a:lnTo>
                    <a:pt x="8192" y="561827"/>
                  </a:lnTo>
                  <a:lnTo>
                    <a:pt x="0" y="521247"/>
                  </a:lnTo>
                  <a:lnTo>
                    <a:pt x="0" y="104252"/>
                  </a:lnTo>
                  <a:lnTo>
                    <a:pt x="8192" y="63672"/>
                  </a:lnTo>
                  <a:lnTo>
                    <a:pt x="30534" y="30534"/>
                  </a:lnTo>
                  <a:lnTo>
                    <a:pt x="63672" y="8192"/>
                  </a:lnTo>
                  <a:lnTo>
                    <a:pt x="104251" y="0"/>
                  </a:lnTo>
                  <a:lnTo>
                    <a:pt x="2519847" y="0"/>
                  </a:lnTo>
                  <a:lnTo>
                    <a:pt x="2559743" y="7935"/>
                  </a:lnTo>
                  <a:lnTo>
                    <a:pt x="2593565" y="30534"/>
                  </a:lnTo>
                  <a:lnTo>
                    <a:pt x="2616164" y="64356"/>
                  </a:lnTo>
                  <a:lnTo>
                    <a:pt x="2624099" y="104252"/>
                  </a:lnTo>
                  <a:lnTo>
                    <a:pt x="2624099" y="521247"/>
                  </a:lnTo>
                  <a:lnTo>
                    <a:pt x="2615907" y="561827"/>
                  </a:lnTo>
                  <a:lnTo>
                    <a:pt x="2593565" y="594965"/>
                  </a:lnTo>
                  <a:lnTo>
                    <a:pt x="2560427" y="617307"/>
                  </a:lnTo>
                  <a:lnTo>
                    <a:pt x="2519847" y="625499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51525" y="274626"/>
              <a:ext cx="2624455" cy="626110"/>
            </a:xfrm>
            <a:custGeom>
              <a:avLst/>
              <a:gdLst/>
              <a:ahLst/>
              <a:cxnLst/>
              <a:rect l="l" t="t" r="r" b="b"/>
              <a:pathLst>
                <a:path w="2624454" h="626110">
                  <a:moveTo>
                    <a:pt x="0" y="104252"/>
                  </a:moveTo>
                  <a:lnTo>
                    <a:pt x="8192" y="63672"/>
                  </a:lnTo>
                  <a:lnTo>
                    <a:pt x="30534" y="30534"/>
                  </a:lnTo>
                  <a:lnTo>
                    <a:pt x="63672" y="8192"/>
                  </a:lnTo>
                  <a:lnTo>
                    <a:pt x="104251" y="0"/>
                  </a:lnTo>
                  <a:lnTo>
                    <a:pt x="2519847" y="0"/>
                  </a:lnTo>
                  <a:lnTo>
                    <a:pt x="2559743" y="7935"/>
                  </a:lnTo>
                  <a:lnTo>
                    <a:pt x="2593565" y="30534"/>
                  </a:lnTo>
                  <a:lnTo>
                    <a:pt x="2616164" y="64356"/>
                  </a:lnTo>
                  <a:lnTo>
                    <a:pt x="2624099" y="104252"/>
                  </a:lnTo>
                  <a:lnTo>
                    <a:pt x="2624099" y="521247"/>
                  </a:lnTo>
                  <a:lnTo>
                    <a:pt x="2615907" y="561827"/>
                  </a:lnTo>
                  <a:lnTo>
                    <a:pt x="2593565" y="594965"/>
                  </a:lnTo>
                  <a:lnTo>
                    <a:pt x="2560427" y="617307"/>
                  </a:lnTo>
                  <a:lnTo>
                    <a:pt x="2519847" y="625499"/>
                  </a:lnTo>
                  <a:lnTo>
                    <a:pt x="104251" y="625499"/>
                  </a:lnTo>
                  <a:lnTo>
                    <a:pt x="63672" y="617307"/>
                  </a:lnTo>
                  <a:lnTo>
                    <a:pt x="30534" y="594965"/>
                  </a:lnTo>
                  <a:lnTo>
                    <a:pt x="8192" y="561827"/>
                  </a:lnTo>
                  <a:lnTo>
                    <a:pt x="0" y="521247"/>
                  </a:lnTo>
                  <a:lnTo>
                    <a:pt x="0" y="1042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7411" y="338456"/>
            <a:ext cx="2312035" cy="4737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347980" marR="6985" indent="-332105">
              <a:spcBef>
                <a:spcPts val="135"/>
              </a:spcBef>
            </a:pPr>
            <a:r>
              <a:rPr lang="zh-CN" altLang="en-US" sz="1500" dirty="0">
                <a:latin typeface="+mn-ea"/>
                <a:cs typeface="Arial" panose="020B0604020202020204"/>
                <a:sym typeface="+mn-ea"/>
              </a:rPr>
              <a:t>启用对</a:t>
            </a:r>
            <a:r>
              <a:rPr lang="zh-CN" altLang="en-US" sz="1500" b="1" dirty="0">
                <a:latin typeface="+mn-ea"/>
                <a:cs typeface="Arial" panose="020B0604020202020204"/>
                <a:sym typeface="+mn-ea"/>
              </a:rPr>
              <a:t>共享</a:t>
            </a:r>
            <a:r>
              <a:rPr lang="zh-CN" altLang="en-US" sz="1500" dirty="0">
                <a:latin typeface="+mn-ea"/>
                <a:cs typeface="Arial" panose="020B0604020202020204"/>
                <a:sym typeface="+mn-ea"/>
              </a:rPr>
              <a:t>资源的</a:t>
            </a:r>
            <a:r>
              <a:rPr lang="zh-CN" altLang="en-US" sz="1500" b="1" dirty="0">
                <a:latin typeface="+mn-ea"/>
                <a:cs typeface="Arial" panose="020B0604020202020204"/>
                <a:sym typeface="+mn-ea"/>
              </a:rPr>
              <a:t>并发</a:t>
            </a:r>
            <a:r>
              <a:rPr lang="zh-CN" altLang="en-US" sz="1500" dirty="0">
                <a:latin typeface="+mn-ea"/>
                <a:cs typeface="Arial" panose="020B0604020202020204"/>
                <a:sym typeface="+mn-ea"/>
              </a:rPr>
              <a:t>访问</a:t>
            </a:r>
            <a:endParaRPr sz="15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95401" y="1572577"/>
            <a:ext cx="5714999" cy="12858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27" dirty="0">
                <a:latin typeface="+mn-ea"/>
                <a:ea typeface="+mn-ea"/>
                <a:sym typeface="+mn-ea"/>
              </a:rPr>
              <a:t>部分故障（在非事务操作中）</a:t>
            </a:r>
            <a:endParaRPr lang="zh-CN" altLang="en-US" spc="-227" dirty="0">
              <a:latin typeface="+mn-ea"/>
              <a:ea typeface="+mn-ea"/>
              <a:sym typeface="+mn-e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987" y="914336"/>
            <a:ext cx="5161915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假设一个账户被奖励</a:t>
            </a:r>
            <a:endParaRPr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987" y="3056191"/>
            <a:ext cx="4946650" cy="11258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如果受益人更新</a:t>
            </a:r>
            <a:r>
              <a:rPr sz="2200" spc="-7" dirty="0">
                <a:latin typeface="+mn-ea"/>
                <a:cs typeface="思源黑体" panose="020B0400000000000000" charset="-122"/>
              </a:rPr>
              <a:t>…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但奖励确认失败</a:t>
            </a:r>
            <a:r>
              <a:rPr sz="2200" spc="-7" dirty="0">
                <a:latin typeface="+mn-ea"/>
                <a:cs typeface="思源黑体" panose="020B0400000000000000" charset="-122"/>
              </a:rPr>
              <a:t>…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奖励将没有记录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！</a:t>
            </a:r>
            <a:endParaRPr lang="zh-CN" altLang="en-US" sz="22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8212" y="2365438"/>
            <a:ext cx="297180" cy="44259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2800" b="1" dirty="0">
                <a:solidFill>
                  <a:srgbClr val="FF0000"/>
                </a:solidFill>
                <a:latin typeface="+mn-ea"/>
                <a:cs typeface="思源黑体" panose="020B0400000000000000" charset="-122"/>
              </a:rPr>
              <a:t>X</a:t>
            </a:r>
            <a:endParaRPr sz="2800"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601" y="2125662"/>
            <a:ext cx="227329" cy="230504"/>
          </a:xfrm>
          <a:custGeom>
            <a:avLst/>
            <a:gdLst/>
            <a:ahLst/>
            <a:cxnLst/>
            <a:rect l="l" t="t" r="r" b="b"/>
            <a:pathLst>
              <a:path w="227329" h="230505">
                <a:moveTo>
                  <a:pt x="74611" y="230186"/>
                </a:moveTo>
                <a:lnTo>
                  <a:pt x="227011" y="0"/>
                </a:lnTo>
              </a:path>
              <a:path w="227329" h="230505">
                <a:moveTo>
                  <a:pt x="0" y="114299"/>
                </a:moveTo>
                <a:lnTo>
                  <a:pt x="76199" y="228599"/>
                </a:lnTo>
              </a:path>
            </a:pathLst>
          </a:custGeom>
          <a:ln w="57224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5862" y="3211511"/>
            <a:ext cx="2421255" cy="987425"/>
          </a:xfrm>
          <a:prstGeom prst="rect">
            <a:avLst/>
          </a:prstGeom>
          <a:solidFill>
            <a:srgbClr val="FFFFCC"/>
          </a:solidFill>
          <a:ln w="952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R="260985" algn="ctr">
              <a:lnSpc>
                <a:spcPts val="3495"/>
              </a:lnSpc>
              <a:spcBef>
                <a:spcPts val="400"/>
              </a:spcBef>
            </a:pPr>
            <a:r>
              <a:rPr lang="zh-CN" altLang="en-US" sz="22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工作单元</a:t>
            </a:r>
            <a:endParaRPr lang="zh-CN" altLang="en-US" sz="22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R="260985" algn="ctr">
              <a:lnSpc>
                <a:spcPts val="3495"/>
              </a:lnSpc>
              <a:spcBef>
                <a:spcPts val="400"/>
              </a:spcBef>
            </a:pPr>
            <a:r>
              <a:rPr lang="zh-CN" altLang="en-US" sz="2200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不是</a:t>
            </a:r>
            <a:r>
              <a:rPr lang="zh-CN" altLang="en-US" sz="22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原子的</a:t>
            </a:r>
            <a:endParaRPr lang="zh-CN" altLang="en-US" sz="22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2120900"/>
            <a:ext cx="4720590" cy="553720"/>
          </a:xfr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  <a:sym typeface="+mn-ea"/>
              </a:rPr>
              <a:t>Java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事务管理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93" dirty="0">
                <a:latin typeface="+mn-ea"/>
                <a:ea typeface="+mn-ea"/>
              </a:rPr>
              <a:t>局部和全局的事务管理</a:t>
            </a:r>
            <a:endParaRPr lang="zh-CN" altLang="en-US" spc="-213" dirty="0">
              <a:latin typeface="+mn-ea"/>
              <a:ea typeface="+mn-ea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8" y="887374"/>
            <a:ext cx="5937885" cy="71818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13" dirty="0">
                <a:latin typeface="+mn-ea"/>
                <a:cs typeface="思源黑体" panose="020B0400000000000000" charset="-122"/>
              </a:rPr>
              <a:t>局部事务</a:t>
            </a:r>
            <a:r>
              <a:rPr sz="2200" spc="-13" dirty="0">
                <a:latin typeface="+mn-ea"/>
                <a:cs typeface="思源黑体" panose="020B0400000000000000" charset="-122"/>
              </a:rPr>
              <a:t> </a:t>
            </a:r>
            <a:r>
              <a:rPr sz="2200" dirty="0">
                <a:latin typeface="+mn-ea"/>
                <a:cs typeface="思源黑体" panose="020B0400000000000000" charset="-122"/>
              </a:rPr>
              <a:t>–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单个资源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6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13" dirty="0">
                <a:latin typeface="+mn-ea"/>
                <a:cs typeface="思源黑体" panose="020B0400000000000000" charset="-122"/>
              </a:rPr>
              <a:t>事务由底层资源管理</a:t>
            </a:r>
            <a:endParaRPr lang="zh-CN" altLang="en-US" sz="2000"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987" y="2525673"/>
            <a:ext cx="7119620" cy="71628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全局（分布式）事务</a:t>
            </a:r>
            <a:r>
              <a:rPr sz="2200" spc="-13" dirty="0">
                <a:latin typeface="+mn-ea"/>
                <a:cs typeface="思源黑体" panose="020B0400000000000000" charset="-122"/>
              </a:rPr>
              <a:t> </a:t>
            </a:r>
            <a:r>
              <a:rPr sz="2200" dirty="0">
                <a:latin typeface="+mn-ea"/>
                <a:cs typeface="思源黑体" panose="020B0400000000000000" charset="-122"/>
              </a:rPr>
              <a:t>– 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多个资源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marR="6985" indent="-398145">
              <a:lnSpc>
                <a:spcPct val="101000"/>
              </a:lnSpc>
              <a:spcBef>
                <a:spcPts val="225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</a:t>
            </a:r>
            <a:r>
              <a:rPr lang="zh-CN" altLang="en-US" sz="2000" spc="-13" dirty="0">
                <a:latin typeface="+mn-ea"/>
                <a:cs typeface="思源黑体" panose="020B0400000000000000" charset="-122"/>
              </a:rPr>
              <a:t>事务由单独的、专门的事务管理器进行管理</a:t>
            </a:r>
            <a:endParaRPr lang="zh-CN" altLang="en-US" sz="2000">
              <a:latin typeface="+mn-ea"/>
              <a:cs typeface="思源黑体" panose="020B0400000000000000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9237" y="1789112"/>
            <a:ext cx="1778000" cy="500380"/>
            <a:chOff x="1493837" y="1985962"/>
            <a:chExt cx="1778000" cy="500380"/>
          </a:xfrm>
        </p:grpSpPr>
        <p:sp>
          <p:nvSpPr>
            <p:cNvPr id="6" name="object 6"/>
            <p:cNvSpPr/>
            <p:nvPr/>
          </p:nvSpPr>
          <p:spPr>
            <a:xfrm>
              <a:off x="1498600" y="1990102"/>
              <a:ext cx="1768475" cy="491490"/>
            </a:xfrm>
            <a:custGeom>
              <a:avLst/>
              <a:gdLst/>
              <a:ahLst/>
              <a:cxnLst/>
              <a:rect l="l" t="t" r="r" b="b"/>
              <a:pathLst>
                <a:path w="1768475" h="491489">
                  <a:moveTo>
                    <a:pt x="1768475" y="1270"/>
                  </a:moveTo>
                  <a:lnTo>
                    <a:pt x="1768284" y="1270"/>
                  </a:lnTo>
                  <a:lnTo>
                    <a:pt x="1768284" y="0"/>
                  </a:lnTo>
                  <a:lnTo>
                    <a:pt x="101" y="0"/>
                  </a:lnTo>
                  <a:lnTo>
                    <a:pt x="101" y="1270"/>
                  </a:lnTo>
                  <a:lnTo>
                    <a:pt x="0" y="491490"/>
                  </a:lnTo>
                  <a:lnTo>
                    <a:pt x="1768475" y="491490"/>
                  </a:lnTo>
                  <a:lnTo>
                    <a:pt x="1768475" y="127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98600" y="1990725"/>
              <a:ext cx="1768475" cy="490855"/>
            </a:xfrm>
            <a:custGeom>
              <a:avLst/>
              <a:gdLst/>
              <a:ahLst/>
              <a:cxnLst/>
              <a:rect l="l" t="t" r="r" b="b"/>
              <a:pathLst>
                <a:path w="1768475" h="490855">
                  <a:moveTo>
                    <a:pt x="0" y="254"/>
                  </a:moveTo>
                  <a:lnTo>
                    <a:pt x="0" y="114"/>
                  </a:lnTo>
                  <a:lnTo>
                    <a:pt x="255" y="0"/>
                  </a:lnTo>
                  <a:lnTo>
                    <a:pt x="1768219" y="0"/>
                  </a:lnTo>
                  <a:lnTo>
                    <a:pt x="1768352" y="26"/>
                  </a:lnTo>
                  <a:lnTo>
                    <a:pt x="1768474" y="187"/>
                  </a:lnTo>
                  <a:lnTo>
                    <a:pt x="1768474" y="490281"/>
                  </a:lnTo>
                  <a:lnTo>
                    <a:pt x="1768474" y="490422"/>
                  </a:lnTo>
                  <a:lnTo>
                    <a:pt x="1768219" y="490536"/>
                  </a:lnTo>
                  <a:lnTo>
                    <a:pt x="255" y="490536"/>
                  </a:lnTo>
                  <a:lnTo>
                    <a:pt x="114" y="490536"/>
                  </a:lnTo>
                  <a:lnTo>
                    <a:pt x="0" y="490281"/>
                  </a:lnTo>
                  <a:lnTo>
                    <a:pt x="0" y="25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24001" y="1809781"/>
            <a:ext cx="1768475" cy="4533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401955" algn="ctr"/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你的</a:t>
            </a:r>
            <a:endParaRPr lang="zh-CN" altLang="en-US" sz="1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R="401955" algn="ctr"/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应用程序</a:t>
            </a:r>
            <a:endParaRPr lang="zh-CN" altLang="en-US" sz="1400">
              <a:latin typeface="+mn-ea"/>
              <a:cs typeface="思源黑体" panose="020B0400000000000000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08612" y="1692263"/>
            <a:ext cx="1513205" cy="688975"/>
            <a:chOff x="5383212" y="1889112"/>
            <a:chExt cx="1513205" cy="688975"/>
          </a:xfrm>
        </p:grpSpPr>
        <p:sp>
          <p:nvSpPr>
            <p:cNvPr id="10" name="object 10"/>
            <p:cNvSpPr/>
            <p:nvPr/>
          </p:nvSpPr>
          <p:spPr>
            <a:xfrm>
              <a:off x="5387975" y="1893874"/>
              <a:ext cx="1503680" cy="679450"/>
            </a:xfrm>
            <a:custGeom>
              <a:avLst/>
              <a:gdLst/>
              <a:ahLst/>
              <a:cxnLst/>
              <a:rect l="l" t="t" r="r" b="b"/>
              <a:pathLst>
                <a:path w="1503679" h="679450">
                  <a:moveTo>
                    <a:pt x="751674" y="679449"/>
                  </a:moveTo>
                  <a:lnTo>
                    <a:pt x="674820" y="678865"/>
                  </a:lnTo>
                  <a:lnTo>
                    <a:pt x="600186" y="677149"/>
                  </a:lnTo>
                  <a:lnTo>
                    <a:pt x="528149" y="674358"/>
                  </a:lnTo>
                  <a:lnTo>
                    <a:pt x="459089" y="670550"/>
                  </a:lnTo>
                  <a:lnTo>
                    <a:pt x="393382" y="665782"/>
                  </a:lnTo>
                  <a:lnTo>
                    <a:pt x="331406" y="660110"/>
                  </a:lnTo>
                  <a:lnTo>
                    <a:pt x="273539" y="653591"/>
                  </a:lnTo>
                  <a:lnTo>
                    <a:pt x="220160" y="646282"/>
                  </a:lnTo>
                  <a:lnTo>
                    <a:pt x="171645" y="638240"/>
                  </a:lnTo>
                  <a:lnTo>
                    <a:pt x="128374" y="629522"/>
                  </a:lnTo>
                  <a:lnTo>
                    <a:pt x="90723" y="620186"/>
                  </a:lnTo>
                  <a:lnTo>
                    <a:pt x="33793" y="599882"/>
                  </a:lnTo>
                  <a:lnTo>
                    <a:pt x="0" y="566208"/>
                  </a:lnTo>
                  <a:lnTo>
                    <a:pt x="0" y="113241"/>
                  </a:lnTo>
                  <a:lnTo>
                    <a:pt x="33793" y="79567"/>
                  </a:lnTo>
                  <a:lnTo>
                    <a:pt x="90723" y="59263"/>
                  </a:lnTo>
                  <a:lnTo>
                    <a:pt x="128374" y="49927"/>
                  </a:lnTo>
                  <a:lnTo>
                    <a:pt x="171645" y="41209"/>
                  </a:lnTo>
                  <a:lnTo>
                    <a:pt x="220160" y="33167"/>
                  </a:lnTo>
                  <a:lnTo>
                    <a:pt x="273539" y="25858"/>
                  </a:lnTo>
                  <a:lnTo>
                    <a:pt x="331406" y="19339"/>
                  </a:lnTo>
                  <a:lnTo>
                    <a:pt x="393382" y="13667"/>
                  </a:lnTo>
                  <a:lnTo>
                    <a:pt x="459089" y="8899"/>
                  </a:lnTo>
                  <a:lnTo>
                    <a:pt x="528149" y="5091"/>
                  </a:lnTo>
                  <a:lnTo>
                    <a:pt x="600186" y="2300"/>
                  </a:lnTo>
                  <a:lnTo>
                    <a:pt x="674820" y="584"/>
                  </a:lnTo>
                  <a:lnTo>
                    <a:pt x="751674" y="0"/>
                  </a:lnTo>
                  <a:lnTo>
                    <a:pt x="828529" y="584"/>
                  </a:lnTo>
                  <a:lnTo>
                    <a:pt x="903163" y="2300"/>
                  </a:lnTo>
                  <a:lnTo>
                    <a:pt x="975200" y="5091"/>
                  </a:lnTo>
                  <a:lnTo>
                    <a:pt x="1044260" y="8899"/>
                  </a:lnTo>
                  <a:lnTo>
                    <a:pt x="1109967" y="13667"/>
                  </a:lnTo>
                  <a:lnTo>
                    <a:pt x="1171943" y="19339"/>
                  </a:lnTo>
                  <a:lnTo>
                    <a:pt x="1229809" y="25858"/>
                  </a:lnTo>
                  <a:lnTo>
                    <a:pt x="1283189" y="33167"/>
                  </a:lnTo>
                  <a:lnTo>
                    <a:pt x="1331703" y="41209"/>
                  </a:lnTo>
                  <a:lnTo>
                    <a:pt x="1374975" y="49927"/>
                  </a:lnTo>
                  <a:lnTo>
                    <a:pt x="1412626" y="59263"/>
                  </a:lnTo>
                  <a:lnTo>
                    <a:pt x="1469556" y="79567"/>
                  </a:lnTo>
                  <a:lnTo>
                    <a:pt x="1503349" y="113241"/>
                  </a:lnTo>
                  <a:lnTo>
                    <a:pt x="1503349" y="566208"/>
                  </a:lnTo>
                  <a:lnTo>
                    <a:pt x="1469556" y="599882"/>
                  </a:lnTo>
                  <a:lnTo>
                    <a:pt x="1412626" y="620186"/>
                  </a:lnTo>
                  <a:lnTo>
                    <a:pt x="1374975" y="629522"/>
                  </a:lnTo>
                  <a:lnTo>
                    <a:pt x="1331703" y="638240"/>
                  </a:lnTo>
                  <a:lnTo>
                    <a:pt x="1283189" y="646282"/>
                  </a:lnTo>
                  <a:lnTo>
                    <a:pt x="1229809" y="653591"/>
                  </a:lnTo>
                  <a:lnTo>
                    <a:pt x="1171943" y="660110"/>
                  </a:lnTo>
                  <a:lnTo>
                    <a:pt x="1109967" y="665782"/>
                  </a:lnTo>
                  <a:lnTo>
                    <a:pt x="1044260" y="670550"/>
                  </a:lnTo>
                  <a:lnTo>
                    <a:pt x="975200" y="674358"/>
                  </a:lnTo>
                  <a:lnTo>
                    <a:pt x="903163" y="677149"/>
                  </a:lnTo>
                  <a:lnTo>
                    <a:pt x="828529" y="678865"/>
                  </a:lnTo>
                  <a:lnTo>
                    <a:pt x="751674" y="679449"/>
                  </a:lnTo>
                  <a:close/>
                </a:path>
              </a:pathLst>
            </a:custGeom>
            <a:solidFill>
              <a:srgbClr val="CEE7F4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975" y="1893874"/>
              <a:ext cx="1503680" cy="679450"/>
            </a:xfrm>
            <a:custGeom>
              <a:avLst/>
              <a:gdLst/>
              <a:ahLst/>
              <a:cxnLst/>
              <a:rect l="l" t="t" r="r" b="b"/>
              <a:pathLst>
                <a:path w="1503679" h="679450">
                  <a:moveTo>
                    <a:pt x="1503349" y="113241"/>
                  </a:moveTo>
                  <a:lnTo>
                    <a:pt x="1499469" y="124819"/>
                  </a:lnTo>
                  <a:lnTo>
                    <a:pt x="1488078" y="136063"/>
                  </a:lnTo>
                  <a:lnTo>
                    <a:pt x="1444279" y="157320"/>
                  </a:lnTo>
                  <a:lnTo>
                    <a:pt x="1374975" y="176556"/>
                  </a:lnTo>
                  <a:lnTo>
                    <a:pt x="1331703" y="185273"/>
                  </a:lnTo>
                  <a:lnTo>
                    <a:pt x="1283189" y="193315"/>
                  </a:lnTo>
                  <a:lnTo>
                    <a:pt x="1229809" y="200624"/>
                  </a:lnTo>
                  <a:lnTo>
                    <a:pt x="1171943" y="207143"/>
                  </a:lnTo>
                  <a:lnTo>
                    <a:pt x="1109967" y="212815"/>
                  </a:lnTo>
                  <a:lnTo>
                    <a:pt x="1044260" y="217584"/>
                  </a:lnTo>
                  <a:lnTo>
                    <a:pt x="975200" y="221392"/>
                  </a:lnTo>
                  <a:lnTo>
                    <a:pt x="903163" y="224182"/>
                  </a:lnTo>
                  <a:lnTo>
                    <a:pt x="828529" y="225898"/>
                  </a:lnTo>
                  <a:lnTo>
                    <a:pt x="751674" y="226483"/>
                  </a:lnTo>
                  <a:lnTo>
                    <a:pt x="674820" y="225898"/>
                  </a:lnTo>
                  <a:lnTo>
                    <a:pt x="600186" y="224182"/>
                  </a:lnTo>
                  <a:lnTo>
                    <a:pt x="528149" y="221392"/>
                  </a:lnTo>
                  <a:lnTo>
                    <a:pt x="459089" y="217584"/>
                  </a:lnTo>
                  <a:lnTo>
                    <a:pt x="393382" y="212815"/>
                  </a:lnTo>
                  <a:lnTo>
                    <a:pt x="331406" y="207143"/>
                  </a:lnTo>
                  <a:lnTo>
                    <a:pt x="273539" y="200624"/>
                  </a:lnTo>
                  <a:lnTo>
                    <a:pt x="220160" y="193315"/>
                  </a:lnTo>
                  <a:lnTo>
                    <a:pt x="171645" y="185273"/>
                  </a:lnTo>
                  <a:lnTo>
                    <a:pt x="128374" y="176556"/>
                  </a:lnTo>
                  <a:lnTo>
                    <a:pt x="90723" y="167219"/>
                  </a:lnTo>
                  <a:lnTo>
                    <a:pt x="33793" y="146916"/>
                  </a:lnTo>
                  <a:lnTo>
                    <a:pt x="3880" y="124819"/>
                  </a:lnTo>
                  <a:lnTo>
                    <a:pt x="0" y="113241"/>
                  </a:lnTo>
                </a:path>
                <a:path w="1503679" h="679450">
                  <a:moveTo>
                    <a:pt x="0" y="113241"/>
                  </a:moveTo>
                  <a:lnTo>
                    <a:pt x="3880" y="101663"/>
                  </a:lnTo>
                  <a:lnTo>
                    <a:pt x="15271" y="90419"/>
                  </a:lnTo>
                  <a:lnTo>
                    <a:pt x="59070" y="69162"/>
                  </a:lnTo>
                  <a:lnTo>
                    <a:pt x="128374" y="49927"/>
                  </a:lnTo>
                  <a:lnTo>
                    <a:pt x="171645" y="41209"/>
                  </a:lnTo>
                  <a:lnTo>
                    <a:pt x="220160" y="33167"/>
                  </a:lnTo>
                  <a:lnTo>
                    <a:pt x="273539" y="25858"/>
                  </a:lnTo>
                  <a:lnTo>
                    <a:pt x="331406" y="19339"/>
                  </a:lnTo>
                  <a:lnTo>
                    <a:pt x="393382" y="13667"/>
                  </a:lnTo>
                  <a:lnTo>
                    <a:pt x="459089" y="8899"/>
                  </a:lnTo>
                  <a:lnTo>
                    <a:pt x="528149" y="5091"/>
                  </a:lnTo>
                  <a:lnTo>
                    <a:pt x="600186" y="2300"/>
                  </a:lnTo>
                  <a:lnTo>
                    <a:pt x="674820" y="584"/>
                  </a:lnTo>
                  <a:lnTo>
                    <a:pt x="751674" y="0"/>
                  </a:lnTo>
                  <a:lnTo>
                    <a:pt x="828529" y="584"/>
                  </a:lnTo>
                  <a:lnTo>
                    <a:pt x="903163" y="2300"/>
                  </a:lnTo>
                  <a:lnTo>
                    <a:pt x="975200" y="5091"/>
                  </a:lnTo>
                  <a:lnTo>
                    <a:pt x="1044260" y="8899"/>
                  </a:lnTo>
                  <a:lnTo>
                    <a:pt x="1109967" y="13667"/>
                  </a:lnTo>
                  <a:lnTo>
                    <a:pt x="1171943" y="19339"/>
                  </a:lnTo>
                  <a:lnTo>
                    <a:pt x="1229809" y="25858"/>
                  </a:lnTo>
                  <a:lnTo>
                    <a:pt x="1283189" y="33167"/>
                  </a:lnTo>
                  <a:lnTo>
                    <a:pt x="1331703" y="41209"/>
                  </a:lnTo>
                  <a:lnTo>
                    <a:pt x="1374975" y="49927"/>
                  </a:lnTo>
                  <a:lnTo>
                    <a:pt x="1412626" y="59263"/>
                  </a:lnTo>
                  <a:lnTo>
                    <a:pt x="1469556" y="79567"/>
                  </a:lnTo>
                  <a:lnTo>
                    <a:pt x="1503349" y="113241"/>
                  </a:lnTo>
                  <a:lnTo>
                    <a:pt x="1503349" y="566208"/>
                  </a:lnTo>
                  <a:lnTo>
                    <a:pt x="1469556" y="599882"/>
                  </a:lnTo>
                  <a:lnTo>
                    <a:pt x="1412626" y="620186"/>
                  </a:lnTo>
                  <a:lnTo>
                    <a:pt x="1374975" y="629522"/>
                  </a:lnTo>
                  <a:lnTo>
                    <a:pt x="1331703" y="638240"/>
                  </a:lnTo>
                  <a:lnTo>
                    <a:pt x="1283189" y="646282"/>
                  </a:lnTo>
                  <a:lnTo>
                    <a:pt x="1229809" y="653591"/>
                  </a:lnTo>
                  <a:lnTo>
                    <a:pt x="1171943" y="660110"/>
                  </a:lnTo>
                  <a:lnTo>
                    <a:pt x="1109967" y="665782"/>
                  </a:lnTo>
                  <a:lnTo>
                    <a:pt x="1044260" y="670550"/>
                  </a:lnTo>
                  <a:lnTo>
                    <a:pt x="975200" y="674358"/>
                  </a:lnTo>
                  <a:lnTo>
                    <a:pt x="903163" y="677149"/>
                  </a:lnTo>
                  <a:lnTo>
                    <a:pt x="828529" y="678865"/>
                  </a:lnTo>
                  <a:lnTo>
                    <a:pt x="751674" y="679449"/>
                  </a:lnTo>
                  <a:lnTo>
                    <a:pt x="674820" y="678865"/>
                  </a:lnTo>
                  <a:lnTo>
                    <a:pt x="600186" y="677149"/>
                  </a:lnTo>
                  <a:lnTo>
                    <a:pt x="528149" y="674358"/>
                  </a:lnTo>
                  <a:lnTo>
                    <a:pt x="459089" y="670550"/>
                  </a:lnTo>
                  <a:lnTo>
                    <a:pt x="393382" y="665782"/>
                  </a:lnTo>
                  <a:lnTo>
                    <a:pt x="331406" y="660110"/>
                  </a:lnTo>
                  <a:lnTo>
                    <a:pt x="273539" y="653591"/>
                  </a:lnTo>
                  <a:lnTo>
                    <a:pt x="220160" y="646282"/>
                  </a:lnTo>
                  <a:lnTo>
                    <a:pt x="171645" y="638240"/>
                  </a:lnTo>
                  <a:lnTo>
                    <a:pt x="128374" y="629522"/>
                  </a:lnTo>
                  <a:lnTo>
                    <a:pt x="90723" y="620186"/>
                  </a:lnTo>
                  <a:lnTo>
                    <a:pt x="33793" y="599882"/>
                  </a:lnTo>
                  <a:lnTo>
                    <a:pt x="0" y="566208"/>
                  </a:lnTo>
                  <a:lnTo>
                    <a:pt x="0" y="11324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14449" y="1933414"/>
            <a:ext cx="110045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数据库</a:t>
            </a:r>
            <a:endParaRPr lang="zh-CN" altLang="en-US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87712" y="2014730"/>
            <a:ext cx="2118360" cy="41275"/>
            <a:chOff x="3262312" y="2211579"/>
            <a:chExt cx="2118360" cy="41275"/>
          </a:xfrm>
        </p:grpSpPr>
        <p:sp>
          <p:nvSpPr>
            <p:cNvPr id="14" name="object 14"/>
            <p:cNvSpPr/>
            <p:nvPr/>
          </p:nvSpPr>
          <p:spPr>
            <a:xfrm>
              <a:off x="3267075" y="2232074"/>
              <a:ext cx="2065655" cy="6350"/>
            </a:xfrm>
            <a:custGeom>
              <a:avLst/>
              <a:gdLst/>
              <a:ahLst/>
              <a:cxnLst/>
              <a:rect l="l" t="t" r="r" b="b"/>
              <a:pathLst>
                <a:path w="2065654" h="6350">
                  <a:moveTo>
                    <a:pt x="0" y="6299"/>
                  </a:moveTo>
                  <a:lnTo>
                    <a:pt x="1061249" y="6299"/>
                  </a:lnTo>
                  <a:lnTo>
                    <a:pt x="1061249" y="0"/>
                  </a:lnTo>
                  <a:lnTo>
                    <a:pt x="2065349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332424" y="2216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332424" y="2216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96962" y="3797300"/>
            <a:ext cx="1778000" cy="500380"/>
            <a:chOff x="1096962" y="3797299"/>
            <a:chExt cx="1778000" cy="500380"/>
          </a:xfrm>
        </p:grpSpPr>
        <p:sp>
          <p:nvSpPr>
            <p:cNvPr id="18" name="object 18"/>
            <p:cNvSpPr/>
            <p:nvPr/>
          </p:nvSpPr>
          <p:spPr>
            <a:xfrm>
              <a:off x="1101725" y="3802062"/>
              <a:ext cx="1768475" cy="490855"/>
            </a:xfrm>
            <a:custGeom>
              <a:avLst/>
              <a:gdLst/>
              <a:ahLst/>
              <a:cxnLst/>
              <a:rect l="l" t="t" r="r" b="b"/>
              <a:pathLst>
                <a:path w="1768475" h="490854">
                  <a:moveTo>
                    <a:pt x="1768360" y="490537"/>
                  </a:moveTo>
                  <a:lnTo>
                    <a:pt x="114" y="490537"/>
                  </a:lnTo>
                  <a:lnTo>
                    <a:pt x="0" y="255"/>
                  </a:lnTo>
                  <a:lnTo>
                    <a:pt x="0" y="114"/>
                  </a:lnTo>
                  <a:lnTo>
                    <a:pt x="1768287" y="0"/>
                  </a:lnTo>
                  <a:lnTo>
                    <a:pt x="1768447" y="122"/>
                  </a:lnTo>
                  <a:lnTo>
                    <a:pt x="1768474" y="490422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01725" y="3802062"/>
              <a:ext cx="1768475" cy="490855"/>
            </a:xfrm>
            <a:custGeom>
              <a:avLst/>
              <a:gdLst/>
              <a:ahLst/>
              <a:cxnLst/>
              <a:rect l="l" t="t" r="r" b="b"/>
              <a:pathLst>
                <a:path w="1768475" h="490854">
                  <a:moveTo>
                    <a:pt x="0" y="255"/>
                  </a:moveTo>
                  <a:lnTo>
                    <a:pt x="0" y="114"/>
                  </a:lnTo>
                  <a:lnTo>
                    <a:pt x="255" y="0"/>
                  </a:lnTo>
                  <a:lnTo>
                    <a:pt x="1768219" y="0"/>
                  </a:lnTo>
                  <a:lnTo>
                    <a:pt x="1768352" y="26"/>
                  </a:lnTo>
                  <a:lnTo>
                    <a:pt x="1768474" y="187"/>
                  </a:lnTo>
                  <a:lnTo>
                    <a:pt x="1768474" y="490282"/>
                  </a:lnTo>
                  <a:lnTo>
                    <a:pt x="1768474" y="490422"/>
                  </a:lnTo>
                  <a:lnTo>
                    <a:pt x="1768219" y="490537"/>
                  </a:lnTo>
                  <a:lnTo>
                    <a:pt x="255" y="490537"/>
                  </a:lnTo>
                  <a:lnTo>
                    <a:pt x="114" y="490537"/>
                  </a:lnTo>
                  <a:lnTo>
                    <a:pt x="0" y="490282"/>
                  </a:lnTo>
                  <a:lnTo>
                    <a:pt x="0" y="25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2361" y="3818255"/>
            <a:ext cx="1768475" cy="4533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6985" algn="ctr"/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你的</a:t>
            </a:r>
            <a:endParaRPr lang="zh-CN" altLang="en-US" sz="1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R="6985" algn="ctr"/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应用程序</a:t>
            </a:r>
            <a:endParaRPr lang="zh-CN" altLang="en-US" sz="1400">
              <a:latin typeface="+mn-ea"/>
              <a:cs typeface="思源黑体" panose="020B0400000000000000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05438" y="3328987"/>
            <a:ext cx="1265555" cy="723900"/>
            <a:chOff x="5405437" y="3328987"/>
            <a:chExt cx="1265555" cy="723900"/>
          </a:xfrm>
        </p:grpSpPr>
        <p:sp>
          <p:nvSpPr>
            <p:cNvPr id="22" name="object 22"/>
            <p:cNvSpPr/>
            <p:nvPr/>
          </p:nvSpPr>
          <p:spPr>
            <a:xfrm>
              <a:off x="5410200" y="3333750"/>
              <a:ext cx="1256030" cy="714375"/>
            </a:xfrm>
            <a:custGeom>
              <a:avLst/>
              <a:gdLst/>
              <a:ahLst/>
              <a:cxnLst/>
              <a:rect l="l" t="t" r="r" b="b"/>
              <a:pathLst>
                <a:path w="1256029" h="714375">
                  <a:moveTo>
                    <a:pt x="627849" y="714374"/>
                  </a:moveTo>
                  <a:lnTo>
                    <a:pt x="554629" y="713573"/>
                  </a:lnTo>
                  <a:lnTo>
                    <a:pt x="483889" y="711230"/>
                  </a:lnTo>
                  <a:lnTo>
                    <a:pt x="416102" y="707433"/>
                  </a:lnTo>
                  <a:lnTo>
                    <a:pt x="351737" y="702273"/>
                  </a:lnTo>
                  <a:lnTo>
                    <a:pt x="291267" y="695838"/>
                  </a:lnTo>
                  <a:lnTo>
                    <a:pt x="235161" y="688218"/>
                  </a:lnTo>
                  <a:lnTo>
                    <a:pt x="183892" y="679502"/>
                  </a:lnTo>
                  <a:lnTo>
                    <a:pt x="137931" y="669779"/>
                  </a:lnTo>
                  <a:lnTo>
                    <a:pt x="97748" y="659140"/>
                  </a:lnTo>
                  <a:lnTo>
                    <a:pt x="36602" y="635467"/>
                  </a:lnTo>
                  <a:lnTo>
                    <a:pt x="4224" y="609197"/>
                  </a:lnTo>
                  <a:lnTo>
                    <a:pt x="0" y="595312"/>
                  </a:lnTo>
                  <a:lnTo>
                    <a:pt x="0" y="119062"/>
                  </a:lnTo>
                  <a:lnTo>
                    <a:pt x="36602" y="78907"/>
                  </a:lnTo>
                  <a:lnTo>
                    <a:pt x="97748" y="55234"/>
                  </a:lnTo>
                  <a:lnTo>
                    <a:pt x="137931" y="44595"/>
                  </a:lnTo>
                  <a:lnTo>
                    <a:pt x="183892" y="34872"/>
                  </a:lnTo>
                  <a:lnTo>
                    <a:pt x="235161" y="26156"/>
                  </a:lnTo>
                  <a:lnTo>
                    <a:pt x="291267" y="18536"/>
                  </a:lnTo>
                  <a:lnTo>
                    <a:pt x="351737" y="12101"/>
                  </a:lnTo>
                  <a:lnTo>
                    <a:pt x="416102" y="6941"/>
                  </a:lnTo>
                  <a:lnTo>
                    <a:pt x="483889" y="3144"/>
                  </a:lnTo>
                  <a:lnTo>
                    <a:pt x="554629" y="801"/>
                  </a:lnTo>
                  <a:lnTo>
                    <a:pt x="627849" y="0"/>
                  </a:lnTo>
                  <a:lnTo>
                    <a:pt x="701070" y="801"/>
                  </a:lnTo>
                  <a:lnTo>
                    <a:pt x="771810" y="3144"/>
                  </a:lnTo>
                  <a:lnTo>
                    <a:pt x="839597" y="6941"/>
                  </a:lnTo>
                  <a:lnTo>
                    <a:pt x="903962" y="12101"/>
                  </a:lnTo>
                  <a:lnTo>
                    <a:pt x="964432" y="18536"/>
                  </a:lnTo>
                  <a:lnTo>
                    <a:pt x="1020538" y="26156"/>
                  </a:lnTo>
                  <a:lnTo>
                    <a:pt x="1071806" y="34872"/>
                  </a:lnTo>
                  <a:lnTo>
                    <a:pt x="1117768" y="44595"/>
                  </a:lnTo>
                  <a:lnTo>
                    <a:pt x="1157951" y="55234"/>
                  </a:lnTo>
                  <a:lnTo>
                    <a:pt x="1219097" y="78907"/>
                  </a:lnTo>
                  <a:lnTo>
                    <a:pt x="1251475" y="105177"/>
                  </a:lnTo>
                  <a:lnTo>
                    <a:pt x="1255699" y="119062"/>
                  </a:lnTo>
                  <a:lnTo>
                    <a:pt x="1255699" y="595312"/>
                  </a:lnTo>
                  <a:lnTo>
                    <a:pt x="1219097" y="635467"/>
                  </a:lnTo>
                  <a:lnTo>
                    <a:pt x="1157951" y="659140"/>
                  </a:lnTo>
                  <a:lnTo>
                    <a:pt x="1117768" y="669779"/>
                  </a:lnTo>
                  <a:lnTo>
                    <a:pt x="1071806" y="679502"/>
                  </a:lnTo>
                  <a:lnTo>
                    <a:pt x="1020538" y="688218"/>
                  </a:lnTo>
                  <a:lnTo>
                    <a:pt x="964432" y="695838"/>
                  </a:lnTo>
                  <a:lnTo>
                    <a:pt x="903962" y="702273"/>
                  </a:lnTo>
                  <a:lnTo>
                    <a:pt x="839597" y="707433"/>
                  </a:lnTo>
                  <a:lnTo>
                    <a:pt x="771810" y="711230"/>
                  </a:lnTo>
                  <a:lnTo>
                    <a:pt x="701070" y="713573"/>
                  </a:lnTo>
                  <a:lnTo>
                    <a:pt x="627849" y="714374"/>
                  </a:lnTo>
                  <a:close/>
                </a:path>
              </a:pathLst>
            </a:custGeom>
            <a:solidFill>
              <a:srgbClr val="CEE7F4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410200" y="3333750"/>
              <a:ext cx="1256030" cy="714375"/>
            </a:xfrm>
            <a:custGeom>
              <a:avLst/>
              <a:gdLst/>
              <a:ahLst/>
              <a:cxnLst/>
              <a:rect l="l" t="t" r="r" b="b"/>
              <a:pathLst>
                <a:path w="1256029" h="714375">
                  <a:moveTo>
                    <a:pt x="1255699" y="119062"/>
                  </a:moveTo>
                  <a:lnTo>
                    <a:pt x="1251475" y="132947"/>
                  </a:lnTo>
                  <a:lnTo>
                    <a:pt x="1239118" y="146362"/>
                  </a:lnTo>
                  <a:lnTo>
                    <a:pt x="1191884" y="171423"/>
                  </a:lnTo>
                  <a:lnTo>
                    <a:pt x="1117768" y="193529"/>
                  </a:lnTo>
                  <a:lnTo>
                    <a:pt x="1071806" y="203252"/>
                  </a:lnTo>
                  <a:lnTo>
                    <a:pt x="1020538" y="211968"/>
                  </a:lnTo>
                  <a:lnTo>
                    <a:pt x="964432" y="219588"/>
                  </a:lnTo>
                  <a:lnTo>
                    <a:pt x="903962" y="226023"/>
                  </a:lnTo>
                  <a:lnTo>
                    <a:pt x="839597" y="231183"/>
                  </a:lnTo>
                  <a:lnTo>
                    <a:pt x="771810" y="234980"/>
                  </a:lnTo>
                  <a:lnTo>
                    <a:pt x="701070" y="237323"/>
                  </a:lnTo>
                  <a:lnTo>
                    <a:pt x="627849" y="238124"/>
                  </a:lnTo>
                  <a:lnTo>
                    <a:pt x="554629" y="237323"/>
                  </a:lnTo>
                  <a:lnTo>
                    <a:pt x="483889" y="234980"/>
                  </a:lnTo>
                  <a:lnTo>
                    <a:pt x="416102" y="231183"/>
                  </a:lnTo>
                  <a:lnTo>
                    <a:pt x="351737" y="226023"/>
                  </a:lnTo>
                  <a:lnTo>
                    <a:pt x="291267" y="219588"/>
                  </a:lnTo>
                  <a:lnTo>
                    <a:pt x="235161" y="211968"/>
                  </a:lnTo>
                  <a:lnTo>
                    <a:pt x="183892" y="203252"/>
                  </a:lnTo>
                  <a:lnTo>
                    <a:pt x="137931" y="193529"/>
                  </a:lnTo>
                  <a:lnTo>
                    <a:pt x="97748" y="182890"/>
                  </a:lnTo>
                  <a:lnTo>
                    <a:pt x="36602" y="159217"/>
                  </a:lnTo>
                  <a:lnTo>
                    <a:pt x="4224" y="132947"/>
                  </a:lnTo>
                  <a:lnTo>
                    <a:pt x="0" y="119062"/>
                  </a:lnTo>
                </a:path>
                <a:path w="1256029" h="714375">
                  <a:moveTo>
                    <a:pt x="0" y="119062"/>
                  </a:moveTo>
                  <a:lnTo>
                    <a:pt x="4224" y="105177"/>
                  </a:lnTo>
                  <a:lnTo>
                    <a:pt x="16581" y="91762"/>
                  </a:lnTo>
                  <a:lnTo>
                    <a:pt x="63815" y="66701"/>
                  </a:lnTo>
                  <a:lnTo>
                    <a:pt x="137931" y="44595"/>
                  </a:lnTo>
                  <a:lnTo>
                    <a:pt x="183892" y="34872"/>
                  </a:lnTo>
                  <a:lnTo>
                    <a:pt x="235161" y="26156"/>
                  </a:lnTo>
                  <a:lnTo>
                    <a:pt x="291267" y="18536"/>
                  </a:lnTo>
                  <a:lnTo>
                    <a:pt x="351737" y="12101"/>
                  </a:lnTo>
                  <a:lnTo>
                    <a:pt x="416102" y="6941"/>
                  </a:lnTo>
                  <a:lnTo>
                    <a:pt x="483889" y="3144"/>
                  </a:lnTo>
                  <a:lnTo>
                    <a:pt x="554629" y="801"/>
                  </a:lnTo>
                  <a:lnTo>
                    <a:pt x="627849" y="0"/>
                  </a:lnTo>
                  <a:lnTo>
                    <a:pt x="701070" y="801"/>
                  </a:lnTo>
                  <a:lnTo>
                    <a:pt x="771810" y="3144"/>
                  </a:lnTo>
                  <a:lnTo>
                    <a:pt x="839597" y="6941"/>
                  </a:lnTo>
                  <a:lnTo>
                    <a:pt x="903962" y="12101"/>
                  </a:lnTo>
                  <a:lnTo>
                    <a:pt x="964432" y="18536"/>
                  </a:lnTo>
                  <a:lnTo>
                    <a:pt x="1020538" y="26156"/>
                  </a:lnTo>
                  <a:lnTo>
                    <a:pt x="1071806" y="34872"/>
                  </a:lnTo>
                  <a:lnTo>
                    <a:pt x="1117768" y="44595"/>
                  </a:lnTo>
                  <a:lnTo>
                    <a:pt x="1157951" y="55234"/>
                  </a:lnTo>
                  <a:lnTo>
                    <a:pt x="1219097" y="78907"/>
                  </a:lnTo>
                  <a:lnTo>
                    <a:pt x="1251475" y="105177"/>
                  </a:lnTo>
                  <a:lnTo>
                    <a:pt x="1255699" y="119062"/>
                  </a:lnTo>
                  <a:lnTo>
                    <a:pt x="1255699" y="595312"/>
                  </a:lnTo>
                  <a:lnTo>
                    <a:pt x="1219097" y="635467"/>
                  </a:lnTo>
                  <a:lnTo>
                    <a:pt x="1157951" y="659140"/>
                  </a:lnTo>
                  <a:lnTo>
                    <a:pt x="1117768" y="669779"/>
                  </a:lnTo>
                  <a:lnTo>
                    <a:pt x="1071806" y="679502"/>
                  </a:lnTo>
                  <a:lnTo>
                    <a:pt x="1020538" y="688218"/>
                  </a:lnTo>
                  <a:lnTo>
                    <a:pt x="964432" y="695838"/>
                  </a:lnTo>
                  <a:lnTo>
                    <a:pt x="903962" y="702273"/>
                  </a:lnTo>
                  <a:lnTo>
                    <a:pt x="839597" y="707433"/>
                  </a:lnTo>
                  <a:lnTo>
                    <a:pt x="771810" y="711230"/>
                  </a:lnTo>
                  <a:lnTo>
                    <a:pt x="701070" y="713573"/>
                  </a:lnTo>
                  <a:lnTo>
                    <a:pt x="627849" y="714374"/>
                  </a:lnTo>
                  <a:lnTo>
                    <a:pt x="554629" y="713573"/>
                  </a:lnTo>
                  <a:lnTo>
                    <a:pt x="483889" y="711230"/>
                  </a:lnTo>
                  <a:lnTo>
                    <a:pt x="416102" y="707433"/>
                  </a:lnTo>
                  <a:lnTo>
                    <a:pt x="351737" y="702273"/>
                  </a:lnTo>
                  <a:lnTo>
                    <a:pt x="291267" y="695838"/>
                  </a:lnTo>
                  <a:lnTo>
                    <a:pt x="235161" y="688218"/>
                  </a:lnTo>
                  <a:lnTo>
                    <a:pt x="183892" y="679502"/>
                  </a:lnTo>
                  <a:lnTo>
                    <a:pt x="137931" y="669779"/>
                  </a:lnTo>
                  <a:lnTo>
                    <a:pt x="97748" y="659140"/>
                  </a:lnTo>
                  <a:lnTo>
                    <a:pt x="36602" y="635467"/>
                  </a:lnTo>
                  <a:lnTo>
                    <a:pt x="4224" y="609197"/>
                  </a:lnTo>
                  <a:lnTo>
                    <a:pt x="0" y="595312"/>
                  </a:lnTo>
                  <a:lnTo>
                    <a:pt x="0" y="11906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13375" y="3638551"/>
            <a:ext cx="1223010" cy="258445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226695" marR="6985" indent="-210820" algn="ctr">
              <a:lnSpc>
                <a:spcPct val="102000"/>
              </a:lnSpc>
              <a:spcBef>
                <a:spcPts val="95"/>
              </a:spcBef>
            </a:pP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Oracle  DB</a:t>
            </a:r>
            <a:endParaRPr sz="16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65438" y="3637029"/>
            <a:ext cx="5508625" cy="904240"/>
            <a:chOff x="2865437" y="3637029"/>
            <a:chExt cx="5508625" cy="904240"/>
          </a:xfrm>
        </p:grpSpPr>
        <p:sp>
          <p:nvSpPr>
            <p:cNvPr id="26" name="object 26"/>
            <p:cNvSpPr/>
            <p:nvPr/>
          </p:nvSpPr>
          <p:spPr>
            <a:xfrm>
              <a:off x="2870200" y="3657524"/>
              <a:ext cx="2483485" cy="391160"/>
            </a:xfrm>
            <a:custGeom>
              <a:avLst/>
              <a:gdLst/>
              <a:ahLst/>
              <a:cxnLst/>
              <a:rect l="l" t="t" r="r" b="b"/>
              <a:pathLst>
                <a:path w="2483485" h="391160">
                  <a:moveTo>
                    <a:pt x="0" y="390599"/>
                  </a:moveTo>
                  <a:lnTo>
                    <a:pt x="1270049" y="390599"/>
                  </a:lnTo>
                  <a:lnTo>
                    <a:pt x="1270049" y="0"/>
                  </a:lnTo>
                  <a:lnTo>
                    <a:pt x="2482949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353149" y="36417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353149" y="36417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965950" y="3744899"/>
              <a:ext cx="1403350" cy="791210"/>
            </a:xfrm>
            <a:custGeom>
              <a:avLst/>
              <a:gdLst/>
              <a:ahLst/>
              <a:cxnLst/>
              <a:rect l="l" t="t" r="r" b="b"/>
              <a:pathLst>
                <a:path w="1403350" h="791210">
                  <a:moveTo>
                    <a:pt x="701574" y="791099"/>
                  </a:moveTo>
                  <a:lnTo>
                    <a:pt x="625130" y="790326"/>
                  </a:lnTo>
                  <a:lnTo>
                    <a:pt x="551070" y="788058"/>
                  </a:lnTo>
                  <a:lnTo>
                    <a:pt x="479822" y="784378"/>
                  </a:lnTo>
                  <a:lnTo>
                    <a:pt x="411815" y="779364"/>
                  </a:lnTo>
                  <a:lnTo>
                    <a:pt x="347476" y="773098"/>
                  </a:lnTo>
                  <a:lnTo>
                    <a:pt x="287233" y="765660"/>
                  </a:lnTo>
                  <a:lnTo>
                    <a:pt x="231515" y="757131"/>
                  </a:lnTo>
                  <a:lnTo>
                    <a:pt x="180749" y="747590"/>
                  </a:lnTo>
                  <a:lnTo>
                    <a:pt x="135363" y="737118"/>
                  </a:lnTo>
                  <a:lnTo>
                    <a:pt x="95785" y="725797"/>
                  </a:lnTo>
                  <a:lnTo>
                    <a:pt x="35766" y="700924"/>
                  </a:lnTo>
                  <a:lnTo>
                    <a:pt x="4116" y="673616"/>
                  </a:lnTo>
                  <a:lnTo>
                    <a:pt x="0" y="659249"/>
                  </a:lnTo>
                  <a:lnTo>
                    <a:pt x="0" y="131849"/>
                  </a:lnTo>
                  <a:lnTo>
                    <a:pt x="35766" y="90175"/>
                  </a:lnTo>
                  <a:lnTo>
                    <a:pt x="95785" y="65302"/>
                  </a:lnTo>
                  <a:lnTo>
                    <a:pt x="135363" y="53981"/>
                  </a:lnTo>
                  <a:lnTo>
                    <a:pt x="180749" y="43509"/>
                  </a:lnTo>
                  <a:lnTo>
                    <a:pt x="231515" y="33968"/>
                  </a:lnTo>
                  <a:lnTo>
                    <a:pt x="287233" y="25439"/>
                  </a:lnTo>
                  <a:lnTo>
                    <a:pt x="347476" y="18001"/>
                  </a:lnTo>
                  <a:lnTo>
                    <a:pt x="411815" y="11735"/>
                  </a:lnTo>
                  <a:lnTo>
                    <a:pt x="479822" y="6721"/>
                  </a:lnTo>
                  <a:lnTo>
                    <a:pt x="551070" y="3041"/>
                  </a:lnTo>
                  <a:lnTo>
                    <a:pt x="625130" y="773"/>
                  </a:lnTo>
                  <a:lnTo>
                    <a:pt x="701574" y="0"/>
                  </a:lnTo>
                  <a:lnTo>
                    <a:pt x="778019" y="773"/>
                  </a:lnTo>
                  <a:lnTo>
                    <a:pt x="852079" y="3041"/>
                  </a:lnTo>
                  <a:lnTo>
                    <a:pt x="923327" y="6721"/>
                  </a:lnTo>
                  <a:lnTo>
                    <a:pt x="991334" y="11735"/>
                  </a:lnTo>
                  <a:lnTo>
                    <a:pt x="1055673" y="18001"/>
                  </a:lnTo>
                  <a:lnTo>
                    <a:pt x="1115916" y="25439"/>
                  </a:lnTo>
                  <a:lnTo>
                    <a:pt x="1171634" y="33968"/>
                  </a:lnTo>
                  <a:lnTo>
                    <a:pt x="1222400" y="43509"/>
                  </a:lnTo>
                  <a:lnTo>
                    <a:pt x="1267786" y="53981"/>
                  </a:lnTo>
                  <a:lnTo>
                    <a:pt x="1307364" y="65302"/>
                  </a:lnTo>
                  <a:lnTo>
                    <a:pt x="1367383" y="90175"/>
                  </a:lnTo>
                  <a:lnTo>
                    <a:pt x="1399033" y="117483"/>
                  </a:lnTo>
                  <a:lnTo>
                    <a:pt x="1403149" y="131849"/>
                  </a:lnTo>
                  <a:lnTo>
                    <a:pt x="1403149" y="659249"/>
                  </a:lnTo>
                  <a:lnTo>
                    <a:pt x="1367383" y="700924"/>
                  </a:lnTo>
                  <a:lnTo>
                    <a:pt x="1307364" y="725797"/>
                  </a:lnTo>
                  <a:lnTo>
                    <a:pt x="1267786" y="737118"/>
                  </a:lnTo>
                  <a:lnTo>
                    <a:pt x="1222400" y="747590"/>
                  </a:lnTo>
                  <a:lnTo>
                    <a:pt x="1171634" y="757131"/>
                  </a:lnTo>
                  <a:lnTo>
                    <a:pt x="1115916" y="765660"/>
                  </a:lnTo>
                  <a:lnTo>
                    <a:pt x="1055673" y="773098"/>
                  </a:lnTo>
                  <a:lnTo>
                    <a:pt x="991334" y="779364"/>
                  </a:lnTo>
                  <a:lnTo>
                    <a:pt x="923327" y="784378"/>
                  </a:lnTo>
                  <a:lnTo>
                    <a:pt x="852079" y="788058"/>
                  </a:lnTo>
                  <a:lnTo>
                    <a:pt x="778019" y="790326"/>
                  </a:lnTo>
                  <a:lnTo>
                    <a:pt x="701574" y="791099"/>
                  </a:lnTo>
                  <a:close/>
                </a:path>
              </a:pathLst>
            </a:custGeom>
            <a:solidFill>
              <a:srgbClr val="CEE7F4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965950" y="3744899"/>
              <a:ext cx="1403350" cy="791210"/>
            </a:xfrm>
            <a:custGeom>
              <a:avLst/>
              <a:gdLst/>
              <a:ahLst/>
              <a:cxnLst/>
              <a:rect l="l" t="t" r="r" b="b"/>
              <a:pathLst>
                <a:path w="1403350" h="791210">
                  <a:moveTo>
                    <a:pt x="1403149" y="131849"/>
                  </a:moveTo>
                  <a:lnTo>
                    <a:pt x="1399033" y="146216"/>
                  </a:lnTo>
                  <a:lnTo>
                    <a:pt x="1386968" y="160134"/>
                  </a:lnTo>
                  <a:lnTo>
                    <a:pt x="1340705" y="186305"/>
                  </a:lnTo>
                  <a:lnTo>
                    <a:pt x="1267786" y="209718"/>
                  </a:lnTo>
                  <a:lnTo>
                    <a:pt x="1222400" y="220190"/>
                  </a:lnTo>
                  <a:lnTo>
                    <a:pt x="1171634" y="229731"/>
                  </a:lnTo>
                  <a:lnTo>
                    <a:pt x="1115916" y="238260"/>
                  </a:lnTo>
                  <a:lnTo>
                    <a:pt x="1055673" y="245698"/>
                  </a:lnTo>
                  <a:lnTo>
                    <a:pt x="991334" y="251964"/>
                  </a:lnTo>
                  <a:lnTo>
                    <a:pt x="923327" y="256978"/>
                  </a:lnTo>
                  <a:lnTo>
                    <a:pt x="852079" y="260658"/>
                  </a:lnTo>
                  <a:lnTo>
                    <a:pt x="778019" y="262926"/>
                  </a:lnTo>
                  <a:lnTo>
                    <a:pt x="701574" y="263699"/>
                  </a:lnTo>
                  <a:lnTo>
                    <a:pt x="625130" y="262926"/>
                  </a:lnTo>
                  <a:lnTo>
                    <a:pt x="551070" y="260658"/>
                  </a:lnTo>
                  <a:lnTo>
                    <a:pt x="479822" y="256978"/>
                  </a:lnTo>
                  <a:lnTo>
                    <a:pt x="411815" y="251964"/>
                  </a:lnTo>
                  <a:lnTo>
                    <a:pt x="347476" y="245698"/>
                  </a:lnTo>
                  <a:lnTo>
                    <a:pt x="287233" y="238260"/>
                  </a:lnTo>
                  <a:lnTo>
                    <a:pt x="231515" y="229731"/>
                  </a:lnTo>
                  <a:lnTo>
                    <a:pt x="180749" y="220190"/>
                  </a:lnTo>
                  <a:lnTo>
                    <a:pt x="135363" y="209718"/>
                  </a:lnTo>
                  <a:lnTo>
                    <a:pt x="95785" y="198397"/>
                  </a:lnTo>
                  <a:lnTo>
                    <a:pt x="35766" y="173524"/>
                  </a:lnTo>
                  <a:lnTo>
                    <a:pt x="4116" y="146216"/>
                  </a:lnTo>
                  <a:lnTo>
                    <a:pt x="0" y="131849"/>
                  </a:lnTo>
                </a:path>
                <a:path w="1403350" h="791210">
                  <a:moveTo>
                    <a:pt x="0" y="131849"/>
                  </a:moveTo>
                  <a:lnTo>
                    <a:pt x="4116" y="117483"/>
                  </a:lnTo>
                  <a:lnTo>
                    <a:pt x="16181" y="103565"/>
                  </a:lnTo>
                  <a:lnTo>
                    <a:pt x="62444" y="77394"/>
                  </a:lnTo>
                  <a:lnTo>
                    <a:pt x="135363" y="53981"/>
                  </a:lnTo>
                  <a:lnTo>
                    <a:pt x="180749" y="43509"/>
                  </a:lnTo>
                  <a:lnTo>
                    <a:pt x="231515" y="33968"/>
                  </a:lnTo>
                  <a:lnTo>
                    <a:pt x="287233" y="25439"/>
                  </a:lnTo>
                  <a:lnTo>
                    <a:pt x="347476" y="18001"/>
                  </a:lnTo>
                  <a:lnTo>
                    <a:pt x="411815" y="11735"/>
                  </a:lnTo>
                  <a:lnTo>
                    <a:pt x="479822" y="6721"/>
                  </a:lnTo>
                  <a:lnTo>
                    <a:pt x="551070" y="3041"/>
                  </a:lnTo>
                  <a:lnTo>
                    <a:pt x="625130" y="773"/>
                  </a:lnTo>
                  <a:lnTo>
                    <a:pt x="701574" y="0"/>
                  </a:lnTo>
                  <a:lnTo>
                    <a:pt x="778019" y="773"/>
                  </a:lnTo>
                  <a:lnTo>
                    <a:pt x="852079" y="3041"/>
                  </a:lnTo>
                  <a:lnTo>
                    <a:pt x="923327" y="6721"/>
                  </a:lnTo>
                  <a:lnTo>
                    <a:pt x="991334" y="11735"/>
                  </a:lnTo>
                  <a:lnTo>
                    <a:pt x="1055673" y="18001"/>
                  </a:lnTo>
                  <a:lnTo>
                    <a:pt x="1115916" y="25439"/>
                  </a:lnTo>
                  <a:lnTo>
                    <a:pt x="1171634" y="33968"/>
                  </a:lnTo>
                  <a:lnTo>
                    <a:pt x="1222400" y="43509"/>
                  </a:lnTo>
                  <a:lnTo>
                    <a:pt x="1267786" y="53981"/>
                  </a:lnTo>
                  <a:lnTo>
                    <a:pt x="1307364" y="65302"/>
                  </a:lnTo>
                  <a:lnTo>
                    <a:pt x="1367383" y="90175"/>
                  </a:lnTo>
                  <a:lnTo>
                    <a:pt x="1399033" y="117483"/>
                  </a:lnTo>
                  <a:lnTo>
                    <a:pt x="1403149" y="131849"/>
                  </a:lnTo>
                  <a:lnTo>
                    <a:pt x="1403149" y="659249"/>
                  </a:lnTo>
                  <a:lnTo>
                    <a:pt x="1367383" y="700924"/>
                  </a:lnTo>
                  <a:lnTo>
                    <a:pt x="1307364" y="725797"/>
                  </a:lnTo>
                  <a:lnTo>
                    <a:pt x="1267786" y="737118"/>
                  </a:lnTo>
                  <a:lnTo>
                    <a:pt x="1222400" y="747590"/>
                  </a:lnTo>
                  <a:lnTo>
                    <a:pt x="1171634" y="757131"/>
                  </a:lnTo>
                  <a:lnTo>
                    <a:pt x="1115916" y="765660"/>
                  </a:lnTo>
                  <a:lnTo>
                    <a:pt x="1055673" y="773098"/>
                  </a:lnTo>
                  <a:lnTo>
                    <a:pt x="991334" y="779364"/>
                  </a:lnTo>
                  <a:lnTo>
                    <a:pt x="923327" y="784378"/>
                  </a:lnTo>
                  <a:lnTo>
                    <a:pt x="852079" y="788058"/>
                  </a:lnTo>
                  <a:lnTo>
                    <a:pt x="778019" y="790326"/>
                  </a:lnTo>
                  <a:lnTo>
                    <a:pt x="701574" y="791099"/>
                  </a:lnTo>
                  <a:lnTo>
                    <a:pt x="625130" y="790326"/>
                  </a:lnTo>
                  <a:lnTo>
                    <a:pt x="551070" y="788058"/>
                  </a:lnTo>
                  <a:lnTo>
                    <a:pt x="479822" y="784378"/>
                  </a:lnTo>
                  <a:lnTo>
                    <a:pt x="411815" y="779364"/>
                  </a:lnTo>
                  <a:lnTo>
                    <a:pt x="347476" y="773098"/>
                  </a:lnTo>
                  <a:lnTo>
                    <a:pt x="287233" y="765660"/>
                  </a:lnTo>
                  <a:lnTo>
                    <a:pt x="231515" y="757131"/>
                  </a:lnTo>
                  <a:lnTo>
                    <a:pt x="180749" y="747590"/>
                  </a:lnTo>
                  <a:lnTo>
                    <a:pt x="135363" y="737118"/>
                  </a:lnTo>
                  <a:lnTo>
                    <a:pt x="95785" y="725797"/>
                  </a:lnTo>
                  <a:lnTo>
                    <a:pt x="35766" y="700924"/>
                  </a:lnTo>
                  <a:lnTo>
                    <a:pt x="4116" y="673616"/>
                  </a:lnTo>
                  <a:lnTo>
                    <a:pt x="0" y="659249"/>
                  </a:lnTo>
                  <a:lnTo>
                    <a:pt x="0" y="13184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55654" y="4025873"/>
            <a:ext cx="622935" cy="50927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44780">
              <a:spcBef>
                <a:spcPts val="135"/>
              </a:spcBef>
            </a:pP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SQL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40"/>
              </a:spcBef>
            </a:pP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Server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65688" y="4197338"/>
            <a:ext cx="1645285" cy="554355"/>
            <a:chOff x="4965687" y="4197337"/>
            <a:chExt cx="1645285" cy="554355"/>
          </a:xfrm>
        </p:grpSpPr>
        <p:sp>
          <p:nvSpPr>
            <p:cNvPr id="33" name="object 33"/>
            <p:cNvSpPr/>
            <p:nvPr/>
          </p:nvSpPr>
          <p:spPr>
            <a:xfrm>
              <a:off x="4970450" y="4202100"/>
              <a:ext cx="1635760" cy="544830"/>
            </a:xfrm>
            <a:custGeom>
              <a:avLst/>
              <a:gdLst/>
              <a:ahLst/>
              <a:cxnLst/>
              <a:rect l="l" t="t" r="r" b="b"/>
              <a:pathLst>
                <a:path w="1635759" h="544829">
                  <a:moveTo>
                    <a:pt x="1635324" y="544524"/>
                  </a:moveTo>
                  <a:lnTo>
                    <a:pt x="272554" y="544524"/>
                  </a:lnTo>
                  <a:lnTo>
                    <a:pt x="223562" y="540138"/>
                  </a:lnTo>
                  <a:lnTo>
                    <a:pt x="177451" y="527491"/>
                  </a:lnTo>
                  <a:lnTo>
                    <a:pt x="134991" y="507353"/>
                  </a:lnTo>
                  <a:lnTo>
                    <a:pt x="96951" y="480492"/>
                  </a:lnTo>
                  <a:lnTo>
                    <a:pt x="64101" y="447677"/>
                  </a:lnTo>
                  <a:lnTo>
                    <a:pt x="37211" y="409678"/>
                  </a:lnTo>
                  <a:lnTo>
                    <a:pt x="17051" y="367263"/>
                  </a:lnTo>
                  <a:lnTo>
                    <a:pt x="4391" y="321202"/>
                  </a:lnTo>
                  <a:lnTo>
                    <a:pt x="0" y="272262"/>
                  </a:lnTo>
                  <a:lnTo>
                    <a:pt x="4391" y="223322"/>
                  </a:lnTo>
                  <a:lnTo>
                    <a:pt x="17051" y="177261"/>
                  </a:lnTo>
                  <a:lnTo>
                    <a:pt x="37211" y="134846"/>
                  </a:lnTo>
                  <a:lnTo>
                    <a:pt x="64101" y="96847"/>
                  </a:lnTo>
                  <a:lnTo>
                    <a:pt x="96951" y="64032"/>
                  </a:lnTo>
                  <a:lnTo>
                    <a:pt x="134991" y="37171"/>
                  </a:lnTo>
                  <a:lnTo>
                    <a:pt x="177451" y="17033"/>
                  </a:lnTo>
                  <a:lnTo>
                    <a:pt x="223562" y="4386"/>
                  </a:lnTo>
                  <a:lnTo>
                    <a:pt x="272554" y="0"/>
                  </a:lnTo>
                  <a:lnTo>
                    <a:pt x="1635324" y="0"/>
                  </a:lnTo>
                  <a:lnTo>
                    <a:pt x="1586333" y="4386"/>
                  </a:lnTo>
                  <a:lnTo>
                    <a:pt x="1540222" y="17033"/>
                  </a:lnTo>
                  <a:lnTo>
                    <a:pt x="1497761" y="37171"/>
                  </a:lnTo>
                  <a:lnTo>
                    <a:pt x="1459721" y="64032"/>
                  </a:lnTo>
                  <a:lnTo>
                    <a:pt x="1426872" y="96847"/>
                  </a:lnTo>
                  <a:lnTo>
                    <a:pt x="1399982" y="134846"/>
                  </a:lnTo>
                  <a:lnTo>
                    <a:pt x="1379822" y="177261"/>
                  </a:lnTo>
                  <a:lnTo>
                    <a:pt x="1367162" y="223322"/>
                  </a:lnTo>
                  <a:lnTo>
                    <a:pt x="1362770" y="272262"/>
                  </a:lnTo>
                  <a:lnTo>
                    <a:pt x="1367162" y="321202"/>
                  </a:lnTo>
                  <a:lnTo>
                    <a:pt x="1379822" y="367263"/>
                  </a:lnTo>
                  <a:lnTo>
                    <a:pt x="1399982" y="409678"/>
                  </a:lnTo>
                  <a:lnTo>
                    <a:pt x="1426872" y="447677"/>
                  </a:lnTo>
                  <a:lnTo>
                    <a:pt x="1459721" y="480492"/>
                  </a:lnTo>
                  <a:lnTo>
                    <a:pt x="1497761" y="507353"/>
                  </a:lnTo>
                  <a:lnTo>
                    <a:pt x="1540222" y="527491"/>
                  </a:lnTo>
                  <a:lnTo>
                    <a:pt x="1586333" y="540138"/>
                  </a:lnTo>
                  <a:lnTo>
                    <a:pt x="1635324" y="544524"/>
                  </a:lnTo>
                  <a:close/>
                </a:path>
              </a:pathLst>
            </a:custGeom>
            <a:solidFill>
              <a:srgbClr val="CEE7F4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970450" y="4202100"/>
              <a:ext cx="1635760" cy="544830"/>
            </a:xfrm>
            <a:custGeom>
              <a:avLst/>
              <a:gdLst/>
              <a:ahLst/>
              <a:cxnLst/>
              <a:rect l="l" t="t" r="r" b="b"/>
              <a:pathLst>
                <a:path w="1635759" h="544829">
                  <a:moveTo>
                    <a:pt x="272554" y="0"/>
                  </a:moveTo>
                  <a:lnTo>
                    <a:pt x="1635324" y="0"/>
                  </a:lnTo>
                  <a:lnTo>
                    <a:pt x="1586333" y="4386"/>
                  </a:lnTo>
                  <a:lnTo>
                    <a:pt x="1540222" y="17033"/>
                  </a:lnTo>
                  <a:lnTo>
                    <a:pt x="1497761" y="37171"/>
                  </a:lnTo>
                  <a:lnTo>
                    <a:pt x="1459721" y="64032"/>
                  </a:lnTo>
                  <a:lnTo>
                    <a:pt x="1426872" y="96847"/>
                  </a:lnTo>
                  <a:lnTo>
                    <a:pt x="1399982" y="134846"/>
                  </a:lnTo>
                  <a:lnTo>
                    <a:pt x="1379822" y="177261"/>
                  </a:lnTo>
                  <a:lnTo>
                    <a:pt x="1367162" y="223322"/>
                  </a:lnTo>
                  <a:lnTo>
                    <a:pt x="1362770" y="272262"/>
                  </a:lnTo>
                  <a:lnTo>
                    <a:pt x="1367162" y="321202"/>
                  </a:lnTo>
                  <a:lnTo>
                    <a:pt x="1379822" y="367263"/>
                  </a:lnTo>
                  <a:lnTo>
                    <a:pt x="1399982" y="409678"/>
                  </a:lnTo>
                  <a:lnTo>
                    <a:pt x="1426872" y="447677"/>
                  </a:lnTo>
                  <a:lnTo>
                    <a:pt x="1459721" y="480492"/>
                  </a:lnTo>
                  <a:lnTo>
                    <a:pt x="1497761" y="507353"/>
                  </a:lnTo>
                  <a:lnTo>
                    <a:pt x="1540222" y="527491"/>
                  </a:lnTo>
                  <a:lnTo>
                    <a:pt x="1586333" y="540138"/>
                  </a:lnTo>
                  <a:lnTo>
                    <a:pt x="1635324" y="544524"/>
                  </a:lnTo>
                  <a:lnTo>
                    <a:pt x="272554" y="544524"/>
                  </a:lnTo>
                  <a:lnTo>
                    <a:pt x="223562" y="540138"/>
                  </a:lnTo>
                  <a:lnTo>
                    <a:pt x="177451" y="527491"/>
                  </a:lnTo>
                  <a:lnTo>
                    <a:pt x="134991" y="507353"/>
                  </a:lnTo>
                  <a:lnTo>
                    <a:pt x="96951" y="480492"/>
                  </a:lnTo>
                  <a:lnTo>
                    <a:pt x="64101" y="447677"/>
                  </a:lnTo>
                  <a:lnTo>
                    <a:pt x="37211" y="409678"/>
                  </a:lnTo>
                  <a:lnTo>
                    <a:pt x="17051" y="367263"/>
                  </a:lnTo>
                  <a:lnTo>
                    <a:pt x="4391" y="321202"/>
                  </a:lnTo>
                  <a:lnTo>
                    <a:pt x="0" y="272262"/>
                  </a:lnTo>
                  <a:lnTo>
                    <a:pt x="4391" y="223322"/>
                  </a:lnTo>
                  <a:lnTo>
                    <a:pt x="17051" y="177261"/>
                  </a:lnTo>
                  <a:lnTo>
                    <a:pt x="37211" y="134846"/>
                  </a:lnTo>
                  <a:lnTo>
                    <a:pt x="64101" y="96847"/>
                  </a:lnTo>
                  <a:lnTo>
                    <a:pt x="96951" y="64032"/>
                  </a:lnTo>
                  <a:lnTo>
                    <a:pt x="134991" y="37171"/>
                  </a:lnTo>
                  <a:lnTo>
                    <a:pt x="177451" y="17033"/>
                  </a:lnTo>
                  <a:lnTo>
                    <a:pt x="223562" y="4386"/>
                  </a:lnTo>
                  <a:lnTo>
                    <a:pt x="272554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353100" y="4341775"/>
            <a:ext cx="850265" cy="258445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159385" marR="6985" indent="-142875">
              <a:lnSpc>
                <a:spcPct val="102000"/>
              </a:lnSpc>
              <a:spcBef>
                <a:spcPts val="95"/>
              </a:spcBef>
            </a:pPr>
            <a:r>
              <a:rPr lang="zh-CN" altLang="en-US"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消息队列</a:t>
            </a:r>
            <a:endParaRPr lang="zh-CN" altLang="en-US" sz="1600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65287" y="3668713"/>
            <a:ext cx="4091940" cy="826769"/>
            <a:chOff x="2865287" y="3668712"/>
            <a:chExt cx="4091940" cy="826769"/>
          </a:xfrm>
        </p:grpSpPr>
        <p:sp>
          <p:nvSpPr>
            <p:cNvPr id="37" name="object 37"/>
            <p:cNvSpPr/>
            <p:nvPr/>
          </p:nvSpPr>
          <p:spPr>
            <a:xfrm>
              <a:off x="2870050" y="4111949"/>
              <a:ext cx="4039235" cy="28575"/>
            </a:xfrm>
            <a:custGeom>
              <a:avLst/>
              <a:gdLst/>
              <a:ahLst/>
              <a:cxnLst/>
              <a:rect l="l" t="t" r="r" b="b"/>
              <a:pathLst>
                <a:path w="4039234" h="28575">
                  <a:moveTo>
                    <a:pt x="0" y="0"/>
                  </a:moveTo>
                  <a:lnTo>
                    <a:pt x="2047949" y="0"/>
                  </a:lnTo>
                  <a:lnTo>
                    <a:pt x="2047949" y="28499"/>
                  </a:lnTo>
                  <a:lnTo>
                    <a:pt x="4038749" y="28499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908800" y="4124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908800" y="4124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063205" y="4310062"/>
              <a:ext cx="850265" cy="164465"/>
            </a:xfrm>
            <a:custGeom>
              <a:avLst/>
              <a:gdLst/>
              <a:ahLst/>
              <a:cxnLst/>
              <a:rect l="l" t="t" r="r" b="b"/>
              <a:pathLst>
                <a:path w="850264" h="164464">
                  <a:moveTo>
                    <a:pt x="0" y="0"/>
                  </a:moveTo>
                  <a:lnTo>
                    <a:pt x="0" y="164399"/>
                  </a:lnTo>
                  <a:lnTo>
                    <a:pt x="850049" y="164399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913255" y="44587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913255" y="44587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311525" y="3672852"/>
              <a:ext cx="1503680" cy="637540"/>
            </a:xfrm>
            <a:custGeom>
              <a:avLst/>
              <a:gdLst/>
              <a:ahLst/>
              <a:cxnLst/>
              <a:rect l="l" t="t" r="r" b="b"/>
              <a:pathLst>
                <a:path w="1503679" h="637539">
                  <a:moveTo>
                    <a:pt x="1503349" y="1270"/>
                  </a:moveTo>
                  <a:lnTo>
                    <a:pt x="1503172" y="1270"/>
                  </a:lnTo>
                  <a:lnTo>
                    <a:pt x="1503172" y="0"/>
                  </a:lnTo>
                  <a:lnTo>
                    <a:pt x="101" y="0"/>
                  </a:lnTo>
                  <a:lnTo>
                    <a:pt x="101" y="1270"/>
                  </a:lnTo>
                  <a:lnTo>
                    <a:pt x="0" y="637540"/>
                  </a:lnTo>
                  <a:lnTo>
                    <a:pt x="1503349" y="637540"/>
                  </a:lnTo>
                  <a:lnTo>
                    <a:pt x="1503349" y="1270"/>
                  </a:lnTo>
                  <a:close/>
                </a:path>
              </a:pathLst>
            </a:custGeom>
            <a:solidFill>
              <a:srgbClr val="94BD5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311525" y="3673475"/>
              <a:ext cx="1503680" cy="636905"/>
            </a:xfrm>
            <a:custGeom>
              <a:avLst/>
              <a:gdLst/>
              <a:ahLst/>
              <a:cxnLst/>
              <a:rect l="l" t="t" r="r" b="b"/>
              <a:pathLst>
                <a:path w="1503679" h="636904">
                  <a:moveTo>
                    <a:pt x="0" y="254"/>
                  </a:moveTo>
                  <a:lnTo>
                    <a:pt x="0" y="113"/>
                  </a:lnTo>
                  <a:lnTo>
                    <a:pt x="254" y="0"/>
                  </a:lnTo>
                  <a:lnTo>
                    <a:pt x="1503107" y="0"/>
                  </a:lnTo>
                  <a:lnTo>
                    <a:pt x="1503239" y="26"/>
                  </a:lnTo>
                  <a:lnTo>
                    <a:pt x="1503361" y="186"/>
                  </a:lnTo>
                  <a:lnTo>
                    <a:pt x="1503361" y="636332"/>
                  </a:lnTo>
                  <a:lnTo>
                    <a:pt x="1503361" y="636472"/>
                  </a:lnTo>
                  <a:lnTo>
                    <a:pt x="1503107" y="636586"/>
                  </a:lnTo>
                  <a:lnTo>
                    <a:pt x="254" y="636586"/>
                  </a:lnTo>
                  <a:lnTo>
                    <a:pt x="113" y="636586"/>
                  </a:lnTo>
                  <a:lnTo>
                    <a:pt x="0" y="636332"/>
                  </a:lnTo>
                  <a:lnTo>
                    <a:pt x="0" y="25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311525" y="3849370"/>
            <a:ext cx="1503680" cy="3073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86995" algn="ctr"/>
            <a:r>
              <a:rPr lang="zh-CN" altLang="en-US" spc="-9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事务管理器</a:t>
            </a:r>
            <a:endParaRPr lang="zh-CN" altLang="en-US" spc="-93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796" y="801737"/>
            <a:ext cx="7255177" cy="4173854"/>
            <a:chOff x="1382762" y="801737"/>
            <a:chExt cx="6378575" cy="4173854"/>
          </a:xfrm>
        </p:grpSpPr>
        <p:sp>
          <p:nvSpPr>
            <p:cNvPr id="3" name="object 3"/>
            <p:cNvSpPr/>
            <p:nvPr/>
          </p:nvSpPr>
          <p:spPr>
            <a:xfrm>
              <a:off x="1389062" y="808037"/>
              <a:ext cx="6365875" cy="4161154"/>
            </a:xfrm>
            <a:custGeom>
              <a:avLst/>
              <a:gdLst/>
              <a:ahLst/>
              <a:cxnLst/>
              <a:rect l="l" t="t" r="r" b="b"/>
              <a:pathLst>
                <a:path w="6365875" h="4161154">
                  <a:moveTo>
                    <a:pt x="6365874" y="4160837"/>
                  </a:moveTo>
                  <a:lnTo>
                    <a:pt x="0" y="4160837"/>
                  </a:lnTo>
                  <a:lnTo>
                    <a:pt x="0" y="0"/>
                  </a:lnTo>
                  <a:lnTo>
                    <a:pt x="6365874" y="0"/>
                  </a:lnTo>
                  <a:lnTo>
                    <a:pt x="6365874" y="41608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sz="1600"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89062" y="808037"/>
              <a:ext cx="6365875" cy="4161154"/>
            </a:xfrm>
            <a:custGeom>
              <a:avLst/>
              <a:gdLst/>
              <a:ahLst/>
              <a:cxnLst/>
              <a:rect l="l" t="t" r="r" b="b"/>
              <a:pathLst>
                <a:path w="6365875" h="4161154">
                  <a:moveTo>
                    <a:pt x="0" y="0"/>
                  </a:moveTo>
                  <a:lnTo>
                    <a:pt x="6365874" y="0"/>
                  </a:lnTo>
                  <a:lnTo>
                    <a:pt x="6365874" y="4160837"/>
                  </a:lnTo>
                  <a:lnTo>
                    <a:pt x="0" y="4160837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8044" y="826135"/>
            <a:ext cx="7064498" cy="52165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findByLastName(String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lastName</a:t>
            </a:r>
            <a:r>
              <a:rPr sz="1400" spc="-7" dirty="0">
                <a:latin typeface="+mn-ea"/>
                <a:cs typeface="思源黑体" panose="020B0400000000000000" charset="-122"/>
              </a:rPr>
              <a:t>) </a:t>
            </a:r>
            <a:r>
              <a:rPr sz="1400" dirty="0">
                <a:latin typeface="+mn-ea"/>
                <a:cs typeface="思源黑体" panose="020B0400000000000000" charset="-122"/>
              </a:rPr>
              <a:t>{  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dirty="0">
                <a:latin typeface="+mn-ea"/>
                <a:cs typeface="思源黑体" panose="020B0400000000000000" charset="-122"/>
              </a:rPr>
              <a:t>    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ArrayList&lt;&gt;();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135"/>
              </a:lnSpc>
            </a:pPr>
            <a:r>
              <a:rPr sz="1400" spc="-7" dirty="0">
                <a:latin typeface="+mn-ea"/>
                <a:cs typeface="思源黑体" panose="020B0400000000000000" charset="-122"/>
              </a:rPr>
              <a:t>String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sql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"select first_name, age from PERSON where</a:t>
            </a:r>
            <a:r>
              <a:rPr sz="1400" spc="-6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last_name=?"</a:t>
            </a:r>
            <a:r>
              <a:rPr sz="1400" dirty="0">
                <a:latin typeface="+mn-ea"/>
                <a:cs typeface="思源黑体" panose="020B0400000000000000" charset="-122"/>
              </a:rPr>
              <a:t>;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40"/>
              </a:spcBef>
            </a:pPr>
            <a:endParaRPr sz="1400" dirty="0">
              <a:latin typeface="+mn-ea"/>
              <a:cs typeface="思源黑体" panose="020B0400000000000000" charset="-122"/>
            </a:endParaRPr>
          </a:p>
          <a:p>
            <a:pPr marL="739140" marR="1300480" indent="-459740">
              <a:lnSpc>
                <a:spcPts val="2200"/>
              </a:lnSpc>
            </a:pPr>
            <a:r>
              <a:rPr sz="1400" b="1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latin typeface="+mn-ea"/>
                <a:cs typeface="思源黑体" panose="020B0400000000000000" charset="-122"/>
              </a:rPr>
              <a:t>(Connection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conn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dataSource</a:t>
            </a:r>
            <a:r>
              <a:rPr sz="1400" spc="-7" dirty="0">
                <a:latin typeface="+mn-ea"/>
                <a:cs typeface="思源黑体" panose="020B0400000000000000" charset="-122"/>
              </a:rPr>
              <a:t>.getConnection();  PreparedStatement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conn</a:t>
            </a:r>
            <a:r>
              <a:rPr sz="1400" spc="-7" dirty="0">
                <a:latin typeface="+mn-ea"/>
                <a:cs typeface="思源黑体" panose="020B0400000000000000" charset="-122"/>
              </a:rPr>
              <a:t>.prepareStatement(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sql</a:t>
            </a:r>
            <a:r>
              <a:rPr sz="1400" spc="-7" dirty="0">
                <a:latin typeface="+mn-ea"/>
                <a:cs typeface="思源黑体" panose="020B0400000000000000" charset="-122"/>
              </a:rPr>
              <a:t>))</a:t>
            </a:r>
            <a:r>
              <a:rPr sz="1400" spc="7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135"/>
              </a:lnSpc>
            </a:pP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</a:t>
            </a:r>
            <a:r>
              <a:rPr sz="1400" spc="-7" dirty="0">
                <a:latin typeface="+mn-ea"/>
                <a:cs typeface="思源黑体" panose="020B0400000000000000" charset="-122"/>
              </a:rPr>
              <a:t>.setString(1,</a:t>
            </a:r>
            <a:r>
              <a:rPr sz="1400" spc="-87" dirty="0"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lastName</a:t>
            </a:r>
            <a:r>
              <a:rPr sz="1400" spc="-7" dirty="0">
                <a:latin typeface="+mn-ea"/>
                <a:cs typeface="思源黑体" panose="020B0400000000000000" charset="-122"/>
              </a:rPr>
              <a:t>);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15"/>
              </a:spcBef>
            </a:pPr>
            <a:endParaRPr sz="1400" dirty="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20"/>
              </a:lnSpc>
            </a:pPr>
            <a:r>
              <a:rPr sz="1400" b="1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latin typeface="+mn-ea"/>
                <a:cs typeface="思源黑体" panose="020B0400000000000000" charset="-122"/>
              </a:rPr>
              <a:t>(ResultSet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</a:t>
            </a:r>
            <a:r>
              <a:rPr sz="1400" spc="-7" dirty="0">
                <a:latin typeface="+mn-ea"/>
                <a:cs typeface="思源黑体" panose="020B0400000000000000" charset="-122"/>
              </a:rPr>
              <a:t>.executeQuery())</a:t>
            </a:r>
            <a:r>
              <a:rPr sz="1400" spc="-152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805815">
              <a:lnSpc>
                <a:spcPts val="2200"/>
              </a:lnSpc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while </a:t>
            </a:r>
            <a:r>
              <a:rPr sz="1400" spc="-7" dirty="0">
                <a:latin typeface="+mn-ea"/>
                <a:cs typeface="思源黑体" panose="020B0400000000000000" charset="-122"/>
              </a:rPr>
              <a:t>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</a:t>
            </a:r>
            <a:r>
              <a:rPr sz="1400" spc="-7" dirty="0">
                <a:latin typeface="+mn-ea"/>
                <a:cs typeface="思源黑体" panose="020B0400000000000000" charset="-122"/>
              </a:rPr>
              <a:t>.next())</a:t>
            </a:r>
            <a:r>
              <a:rPr sz="1400" spc="-107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1069340">
              <a:lnSpc>
                <a:spcPts val="2200"/>
              </a:lnSpc>
            </a:pP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.add(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 </a:t>
            </a:r>
            <a:r>
              <a:rPr sz="1400" spc="-7" dirty="0">
                <a:latin typeface="+mn-ea"/>
                <a:cs typeface="思源黑体" panose="020B0400000000000000" charset="-122"/>
              </a:rPr>
              <a:t>Person(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</a:t>
            </a:r>
            <a:r>
              <a:rPr sz="1400" spc="-7" dirty="0">
                <a:latin typeface="+mn-ea"/>
                <a:cs typeface="思源黑体" panose="020B0400000000000000" charset="-122"/>
              </a:rPr>
              <a:t>.getString(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"first_name"</a:t>
            </a:r>
            <a:r>
              <a:rPr sz="1400" spc="-7" dirty="0">
                <a:latin typeface="+mn-ea"/>
                <a:cs typeface="思源黑体" panose="020B0400000000000000" charset="-122"/>
              </a:rPr>
              <a:t>),</a:t>
            </a:r>
            <a:r>
              <a:rPr sz="1400" spc="-60" dirty="0"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...));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804545">
              <a:lnSpc>
                <a:spcPts val="220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541655">
              <a:lnSpc>
                <a:spcPts val="220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0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 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catch </a:t>
            </a:r>
            <a:r>
              <a:rPr sz="1400" dirty="0">
                <a:latin typeface="+mn-ea"/>
                <a:cs typeface="思源黑体" panose="020B0400000000000000" charset="-122"/>
              </a:rPr>
              <a:t>(SQLException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e</a:t>
            </a:r>
            <a:r>
              <a:rPr sz="1400" spc="-7" dirty="0">
                <a:latin typeface="+mn-ea"/>
                <a:cs typeface="思源黑体" panose="020B0400000000000000" charset="-122"/>
              </a:rPr>
              <a:t>)</a:t>
            </a:r>
            <a:r>
              <a:rPr sz="1400" spc="-133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00"/>
              </a:lnSpc>
            </a:pPr>
            <a:r>
              <a:rPr sz="1400" b="1" spc="-7" dirty="0">
                <a:solidFill>
                  <a:srgbClr val="427F7F"/>
                </a:solidFill>
                <a:latin typeface="+mn-ea"/>
                <a:cs typeface="思源黑体" panose="020B0400000000000000" charset="-122"/>
              </a:rPr>
              <a:t>/* ???</a:t>
            </a:r>
            <a:r>
              <a:rPr sz="1400" b="1" spc="-127" dirty="0">
                <a:solidFill>
                  <a:srgbClr val="427F7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b="1" spc="-7" dirty="0">
                <a:solidFill>
                  <a:srgbClr val="427F7F"/>
                </a:solidFill>
                <a:latin typeface="+mn-ea"/>
                <a:cs typeface="思源黑体" panose="020B0400000000000000" charset="-122"/>
              </a:rPr>
              <a:t>*/</a:t>
            </a:r>
            <a:endParaRPr sz="1400" dirty="0">
              <a:solidFill>
                <a:srgbClr val="427F7F"/>
              </a:solidFill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15"/>
              </a:spcBef>
            </a:pPr>
            <a:endParaRPr sz="1400" dirty="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;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17145">
              <a:lnSpc>
                <a:spcPts val="222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935" y="249667"/>
            <a:ext cx="7677646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7" dirty="0">
                <a:latin typeface="+mn-ea"/>
                <a:ea typeface="+mn-ea"/>
              </a:rPr>
              <a:t>传统</a:t>
            </a:r>
            <a:r>
              <a:rPr spc="-7" dirty="0">
                <a:latin typeface="+mn-ea"/>
                <a:ea typeface="+mn-ea"/>
              </a:rPr>
              <a:t>JDBC</a:t>
            </a:r>
            <a:r>
              <a:rPr lang="zh-CN" altLang="en-US" spc="-53" dirty="0">
                <a:latin typeface="+mn-ea"/>
                <a:ea typeface="+mn-ea"/>
              </a:rPr>
              <a:t>代码中的冗余、易错代码</a:t>
            </a:r>
            <a:endParaRPr lang="zh-CN" altLang="en-US" spc="-53" dirty="0">
              <a:latin typeface="+mn-ea"/>
              <a:ea typeface="+mn-e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863730" y="5031200"/>
            <a:ext cx="312832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253E"/>
                </a:solidFill>
                <a:latin typeface="+mn-ea"/>
              </a:rPr>
            </a:fld>
            <a:endParaRPr sz="975" dirty="0">
              <a:solidFill>
                <a:srgbClr val="00253E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47" dirty="0">
                <a:latin typeface="+mn-ea"/>
                <a:ea typeface="+mn-ea"/>
              </a:rPr>
              <a:t>事务代码模式</a:t>
            </a:r>
            <a:endParaRPr lang="zh-CN" altLang="en-US" spc="-193" dirty="0">
              <a:latin typeface="+mn-ea"/>
              <a:ea typeface="+mn-e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7" y="887375"/>
            <a:ext cx="5608320" cy="106426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思源黑体" panose="020B0400000000000000" charset="-122"/>
              </a:rPr>
              <a:t>有多种不同的</a:t>
            </a:r>
            <a:r>
              <a:rPr lang="en-US" altLang="zh-CN" sz="2200" dirty="0">
                <a:latin typeface="+mn-ea"/>
                <a:cs typeface="思源黑体" panose="020B0400000000000000" charset="-122"/>
              </a:rPr>
              <a:t>API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，但是相同的模式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使用代码实现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典型的横切关注</a:t>
            </a:r>
            <a:endParaRPr lang="zh-CN" altLang="en-US" sz="2000">
              <a:latin typeface="+mn-ea"/>
              <a:cs typeface="思源黑体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2759" y="1985645"/>
            <a:ext cx="6231255" cy="2843530"/>
            <a:chOff x="1457325" y="2038350"/>
            <a:chExt cx="6231255" cy="2843530"/>
          </a:xfrm>
        </p:grpSpPr>
        <p:sp>
          <p:nvSpPr>
            <p:cNvPr id="5" name="object 5"/>
            <p:cNvSpPr/>
            <p:nvPr/>
          </p:nvSpPr>
          <p:spPr>
            <a:xfrm>
              <a:off x="1463675" y="2044700"/>
              <a:ext cx="6218555" cy="2830830"/>
            </a:xfrm>
            <a:custGeom>
              <a:avLst/>
              <a:gdLst/>
              <a:ahLst/>
              <a:cxnLst/>
              <a:rect l="l" t="t" r="r" b="b"/>
              <a:pathLst>
                <a:path w="6218555" h="2830829">
                  <a:moveTo>
                    <a:pt x="6218236" y="2830511"/>
                  </a:moveTo>
                  <a:lnTo>
                    <a:pt x="0" y="2830511"/>
                  </a:lnTo>
                  <a:lnTo>
                    <a:pt x="0" y="0"/>
                  </a:lnTo>
                  <a:lnTo>
                    <a:pt x="6218236" y="0"/>
                  </a:lnTo>
                  <a:lnTo>
                    <a:pt x="6218236" y="283051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63675" y="2044700"/>
              <a:ext cx="6218555" cy="2830830"/>
            </a:xfrm>
            <a:custGeom>
              <a:avLst/>
              <a:gdLst/>
              <a:ahLst/>
              <a:cxnLst/>
              <a:rect l="l" t="t" r="r" b="b"/>
              <a:pathLst>
                <a:path w="6218555" h="2830829">
                  <a:moveTo>
                    <a:pt x="0" y="0"/>
                  </a:moveTo>
                  <a:lnTo>
                    <a:pt x="6218236" y="0"/>
                  </a:lnTo>
                  <a:lnTo>
                    <a:pt x="6218236" y="2830511"/>
                  </a:lnTo>
                  <a:lnTo>
                    <a:pt x="0" y="2830511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49120" y="2319020"/>
            <a:ext cx="2152015" cy="6311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lnSpc>
                <a:spcPts val="2415"/>
              </a:lnSpc>
              <a:spcBef>
                <a:spcPts val="135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try</a:t>
            </a:r>
            <a:r>
              <a:rPr sz="1600" spc="-120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316865">
              <a:lnSpc>
                <a:spcPts val="2415"/>
              </a:lnSpc>
            </a:pPr>
            <a:r>
              <a:rPr sz="1600"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beginTransaction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8484" y="2973077"/>
            <a:ext cx="228600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…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4200" y="3377565"/>
            <a:ext cx="2371725" cy="63500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318135">
              <a:lnSpc>
                <a:spcPts val="2425"/>
              </a:lnSpc>
              <a:spcBef>
                <a:spcPts val="135"/>
              </a:spcBef>
            </a:pPr>
            <a:r>
              <a:rPr sz="1600" b="1" spc="-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commitTransaction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17145">
              <a:lnSpc>
                <a:spcPts val="2435"/>
              </a:lnSpc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 </a:t>
            </a:r>
            <a:r>
              <a:rPr sz="1600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catch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(Exception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e)</a:t>
            </a:r>
            <a:r>
              <a:rPr sz="1600" spc="-14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3596" y="4022090"/>
            <a:ext cx="229552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b="1" spc="-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rollbackTransaction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9159" y="4287526"/>
            <a:ext cx="9334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73370" y="3805728"/>
            <a:ext cx="3145155" cy="659130"/>
            <a:chOff x="4220981" y="3851262"/>
            <a:chExt cx="3145155" cy="659130"/>
          </a:xfrm>
        </p:grpSpPr>
        <p:sp>
          <p:nvSpPr>
            <p:cNvPr id="13" name="object 13"/>
            <p:cNvSpPr/>
            <p:nvPr/>
          </p:nvSpPr>
          <p:spPr>
            <a:xfrm>
              <a:off x="4268568" y="3986755"/>
              <a:ext cx="944880" cy="130175"/>
            </a:xfrm>
            <a:custGeom>
              <a:avLst/>
              <a:gdLst/>
              <a:ahLst/>
              <a:cxnLst/>
              <a:rect l="l" t="t" r="r" b="b"/>
              <a:pathLst>
                <a:path w="944879" h="130175">
                  <a:moveTo>
                    <a:pt x="944780" y="12963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225744" y="397116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85" y="31173"/>
                  </a:moveTo>
                  <a:lnTo>
                    <a:pt x="0" y="9710"/>
                  </a:lnTo>
                  <a:lnTo>
                    <a:pt x="44962" y="0"/>
                  </a:lnTo>
                  <a:lnTo>
                    <a:pt x="40685" y="311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225744" y="397116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62" y="0"/>
                  </a:moveTo>
                  <a:lnTo>
                    <a:pt x="0" y="9710"/>
                  </a:lnTo>
                  <a:lnTo>
                    <a:pt x="40685" y="31173"/>
                  </a:lnTo>
                  <a:lnTo>
                    <a:pt x="44962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200" y="3856025"/>
              <a:ext cx="2331720" cy="649605"/>
            </a:xfrm>
            <a:custGeom>
              <a:avLst/>
              <a:gdLst/>
              <a:ahLst/>
              <a:cxnLst/>
              <a:rect l="l" t="t" r="r" b="b"/>
              <a:pathLst>
                <a:path w="2331720" h="649604">
                  <a:moveTo>
                    <a:pt x="2223347" y="649499"/>
                  </a:moveTo>
                  <a:lnTo>
                    <a:pt x="108252" y="649499"/>
                  </a:lnTo>
                  <a:lnTo>
                    <a:pt x="66115" y="640993"/>
                  </a:lnTo>
                  <a:lnTo>
                    <a:pt x="31706" y="617793"/>
                  </a:lnTo>
                  <a:lnTo>
                    <a:pt x="8506" y="583384"/>
                  </a:lnTo>
                  <a:lnTo>
                    <a:pt x="0" y="541247"/>
                  </a:lnTo>
                  <a:lnTo>
                    <a:pt x="0" y="108252"/>
                  </a:lnTo>
                  <a:lnTo>
                    <a:pt x="8506" y="66115"/>
                  </a:lnTo>
                  <a:lnTo>
                    <a:pt x="31706" y="31706"/>
                  </a:lnTo>
                  <a:lnTo>
                    <a:pt x="66115" y="8506"/>
                  </a:lnTo>
                  <a:lnTo>
                    <a:pt x="108252" y="0"/>
                  </a:lnTo>
                  <a:lnTo>
                    <a:pt x="2223347" y="0"/>
                  </a:lnTo>
                  <a:lnTo>
                    <a:pt x="2264773" y="8240"/>
                  </a:lnTo>
                  <a:lnTo>
                    <a:pt x="2299893" y="31706"/>
                  </a:lnTo>
                  <a:lnTo>
                    <a:pt x="2323359" y="66825"/>
                  </a:lnTo>
                  <a:lnTo>
                    <a:pt x="2331599" y="108252"/>
                  </a:lnTo>
                  <a:lnTo>
                    <a:pt x="2331599" y="541247"/>
                  </a:lnTo>
                  <a:lnTo>
                    <a:pt x="2323092" y="583384"/>
                  </a:lnTo>
                  <a:lnTo>
                    <a:pt x="2299893" y="617793"/>
                  </a:lnTo>
                  <a:lnTo>
                    <a:pt x="2265484" y="640993"/>
                  </a:lnTo>
                  <a:lnTo>
                    <a:pt x="2223347" y="649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029200" y="3856025"/>
              <a:ext cx="2331720" cy="649605"/>
            </a:xfrm>
            <a:custGeom>
              <a:avLst/>
              <a:gdLst/>
              <a:ahLst/>
              <a:cxnLst/>
              <a:rect l="l" t="t" r="r" b="b"/>
              <a:pathLst>
                <a:path w="2331720" h="649604">
                  <a:moveTo>
                    <a:pt x="0" y="108252"/>
                  </a:moveTo>
                  <a:lnTo>
                    <a:pt x="8506" y="66115"/>
                  </a:lnTo>
                  <a:lnTo>
                    <a:pt x="31706" y="31706"/>
                  </a:lnTo>
                  <a:lnTo>
                    <a:pt x="66115" y="8506"/>
                  </a:lnTo>
                  <a:lnTo>
                    <a:pt x="108252" y="0"/>
                  </a:lnTo>
                  <a:lnTo>
                    <a:pt x="2223347" y="0"/>
                  </a:lnTo>
                  <a:lnTo>
                    <a:pt x="2264773" y="8240"/>
                  </a:lnTo>
                  <a:lnTo>
                    <a:pt x="2299893" y="31706"/>
                  </a:lnTo>
                  <a:lnTo>
                    <a:pt x="2323359" y="66825"/>
                  </a:lnTo>
                  <a:lnTo>
                    <a:pt x="2331599" y="108252"/>
                  </a:lnTo>
                  <a:lnTo>
                    <a:pt x="2331599" y="541247"/>
                  </a:lnTo>
                  <a:lnTo>
                    <a:pt x="2323092" y="583384"/>
                  </a:lnTo>
                  <a:lnTo>
                    <a:pt x="2299893" y="617793"/>
                  </a:lnTo>
                  <a:lnTo>
                    <a:pt x="2265484" y="640993"/>
                  </a:lnTo>
                  <a:lnTo>
                    <a:pt x="2223347" y="649499"/>
                  </a:lnTo>
                  <a:lnTo>
                    <a:pt x="108252" y="649499"/>
                  </a:lnTo>
                  <a:lnTo>
                    <a:pt x="66115" y="640993"/>
                  </a:lnTo>
                  <a:lnTo>
                    <a:pt x="31706" y="617793"/>
                  </a:lnTo>
                  <a:lnTo>
                    <a:pt x="8506" y="583384"/>
                  </a:lnTo>
                  <a:lnTo>
                    <a:pt x="0" y="541247"/>
                  </a:lnTo>
                  <a:lnTo>
                    <a:pt x="0" y="1082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28178" y="3913027"/>
            <a:ext cx="2057400" cy="52133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algn="ctr">
              <a:spcBef>
                <a:spcPts val="135"/>
              </a:spcBef>
            </a:pPr>
            <a:r>
              <a:rPr lang="zh-CN" altLang="en-US" sz="1600" spc="-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通常是</a:t>
            </a:r>
            <a:endParaRPr lang="zh-CN" altLang="en-US" sz="1600" spc="-13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algn="ctr">
              <a:spcBef>
                <a:spcPts val="135"/>
              </a:spcBef>
            </a:pPr>
            <a:r>
              <a:rPr lang="en-US" altLang="zh-CN" sz="1600" spc="-1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checked Exceptions</a:t>
            </a:r>
            <a:endParaRPr lang="en-US" altLang="zh-CN" sz="1600" spc="-13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86312" y="2635250"/>
            <a:ext cx="1930400" cy="765175"/>
            <a:chOff x="4786312" y="2635249"/>
            <a:chExt cx="1930400" cy="765175"/>
          </a:xfrm>
        </p:grpSpPr>
        <p:sp>
          <p:nvSpPr>
            <p:cNvPr id="20" name="object 20"/>
            <p:cNvSpPr/>
            <p:nvPr/>
          </p:nvSpPr>
          <p:spPr>
            <a:xfrm>
              <a:off x="4791074" y="2640011"/>
              <a:ext cx="1920875" cy="755650"/>
            </a:xfrm>
            <a:custGeom>
              <a:avLst/>
              <a:gdLst/>
              <a:ahLst/>
              <a:cxnLst/>
              <a:rect l="l" t="t" r="r" b="b"/>
              <a:pathLst>
                <a:path w="1920875" h="755650">
                  <a:moveTo>
                    <a:pt x="1794931" y="755649"/>
                  </a:moveTo>
                  <a:lnTo>
                    <a:pt x="125944" y="755649"/>
                  </a:lnTo>
                  <a:lnTo>
                    <a:pt x="76920" y="745752"/>
                  </a:lnTo>
                  <a:lnTo>
                    <a:pt x="36888" y="718761"/>
                  </a:lnTo>
                  <a:lnTo>
                    <a:pt x="9897" y="678728"/>
                  </a:lnTo>
                  <a:lnTo>
                    <a:pt x="0" y="629705"/>
                  </a:lnTo>
                  <a:lnTo>
                    <a:pt x="0" y="125943"/>
                  </a:lnTo>
                  <a:lnTo>
                    <a:pt x="9897" y="76920"/>
                  </a:lnTo>
                  <a:lnTo>
                    <a:pt x="36888" y="36888"/>
                  </a:lnTo>
                  <a:lnTo>
                    <a:pt x="76920" y="9897"/>
                  </a:lnTo>
                  <a:lnTo>
                    <a:pt x="125944" y="0"/>
                  </a:lnTo>
                  <a:lnTo>
                    <a:pt x="1794931" y="0"/>
                  </a:lnTo>
                  <a:lnTo>
                    <a:pt x="1843127" y="9586"/>
                  </a:lnTo>
                  <a:lnTo>
                    <a:pt x="1883986" y="36888"/>
                  </a:lnTo>
                  <a:lnTo>
                    <a:pt x="1911288" y="77747"/>
                  </a:lnTo>
                  <a:lnTo>
                    <a:pt x="1920874" y="125943"/>
                  </a:lnTo>
                  <a:lnTo>
                    <a:pt x="1920874" y="629705"/>
                  </a:lnTo>
                  <a:lnTo>
                    <a:pt x="1910977" y="678728"/>
                  </a:lnTo>
                  <a:lnTo>
                    <a:pt x="1883986" y="718761"/>
                  </a:lnTo>
                  <a:lnTo>
                    <a:pt x="1843954" y="745752"/>
                  </a:lnTo>
                  <a:lnTo>
                    <a:pt x="1794931" y="75564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791075" y="2640011"/>
              <a:ext cx="1920875" cy="755650"/>
            </a:xfrm>
            <a:custGeom>
              <a:avLst/>
              <a:gdLst/>
              <a:ahLst/>
              <a:cxnLst/>
              <a:rect l="l" t="t" r="r" b="b"/>
              <a:pathLst>
                <a:path w="1920875" h="755650">
                  <a:moveTo>
                    <a:pt x="0" y="125943"/>
                  </a:moveTo>
                  <a:lnTo>
                    <a:pt x="9897" y="76920"/>
                  </a:lnTo>
                  <a:lnTo>
                    <a:pt x="36888" y="36888"/>
                  </a:lnTo>
                  <a:lnTo>
                    <a:pt x="76920" y="9897"/>
                  </a:lnTo>
                  <a:lnTo>
                    <a:pt x="125944" y="0"/>
                  </a:lnTo>
                  <a:lnTo>
                    <a:pt x="1794931" y="0"/>
                  </a:lnTo>
                  <a:lnTo>
                    <a:pt x="1843127" y="9586"/>
                  </a:lnTo>
                  <a:lnTo>
                    <a:pt x="1883986" y="36888"/>
                  </a:lnTo>
                  <a:lnTo>
                    <a:pt x="1911288" y="77747"/>
                  </a:lnTo>
                  <a:lnTo>
                    <a:pt x="1920874" y="125943"/>
                  </a:lnTo>
                  <a:lnTo>
                    <a:pt x="1920874" y="629705"/>
                  </a:lnTo>
                  <a:lnTo>
                    <a:pt x="1910977" y="678728"/>
                  </a:lnTo>
                  <a:lnTo>
                    <a:pt x="1883986" y="718761"/>
                  </a:lnTo>
                  <a:lnTo>
                    <a:pt x="1843954" y="745752"/>
                  </a:lnTo>
                  <a:lnTo>
                    <a:pt x="1794931" y="755649"/>
                  </a:lnTo>
                  <a:lnTo>
                    <a:pt x="125944" y="755649"/>
                  </a:lnTo>
                  <a:lnTo>
                    <a:pt x="76920" y="745752"/>
                  </a:lnTo>
                  <a:lnTo>
                    <a:pt x="36888" y="718761"/>
                  </a:lnTo>
                  <a:lnTo>
                    <a:pt x="9897" y="678728"/>
                  </a:lnTo>
                  <a:lnTo>
                    <a:pt x="0" y="629705"/>
                  </a:lnTo>
                  <a:lnTo>
                    <a:pt x="0" y="12594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98696" y="2887981"/>
            <a:ext cx="1913255" cy="258445"/>
          </a:xfrm>
          <a:prstGeom prst="rect">
            <a:avLst/>
          </a:prstGeom>
        </p:spPr>
        <p:txBody>
          <a:bodyPr vert="horz" wrap="square" lIns="0" tIns="8889" rIns="0" bIns="0" rtlCol="0">
            <a:spAutoFit/>
          </a:bodyPr>
          <a:lstStyle/>
          <a:p>
            <a:pPr marL="17145" marR="6985" algn="ctr">
              <a:lnSpc>
                <a:spcPct val="102000"/>
              </a:lnSpc>
              <a:spcBef>
                <a:spcPts val="95"/>
              </a:spcBef>
            </a:pPr>
            <a:r>
              <a:rPr lang="zh-CN" altLang="en-US" sz="1600" dirty="0">
                <a:latin typeface="+mn-ea"/>
                <a:cs typeface="Arial" panose="020B0604020202020204"/>
                <a:sym typeface="+mn-ea"/>
              </a:rPr>
              <a:t>程序化事务划分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89437" y="2592386"/>
            <a:ext cx="363855" cy="958850"/>
          </a:xfrm>
          <a:custGeom>
            <a:avLst/>
            <a:gdLst/>
            <a:ahLst/>
            <a:cxnLst/>
            <a:rect l="l" t="t" r="r" b="b"/>
            <a:pathLst>
              <a:path w="363854" h="958850">
                <a:moveTo>
                  <a:pt x="0" y="0"/>
                </a:moveTo>
                <a:lnTo>
                  <a:pt x="180974" y="0"/>
                </a:lnTo>
              </a:path>
              <a:path w="363854" h="958850">
                <a:moveTo>
                  <a:pt x="0" y="958451"/>
                </a:moveTo>
                <a:lnTo>
                  <a:pt x="180974" y="958451"/>
                </a:lnTo>
              </a:path>
              <a:path w="363854" h="958850">
                <a:moveTo>
                  <a:pt x="182562" y="0"/>
                </a:moveTo>
                <a:lnTo>
                  <a:pt x="182562" y="957261"/>
                </a:lnTo>
              </a:path>
              <a:path w="363854" h="958850">
                <a:moveTo>
                  <a:pt x="182562" y="422146"/>
                </a:moveTo>
                <a:lnTo>
                  <a:pt x="363537" y="422146"/>
                </a:lnTo>
              </a:path>
            </a:pathLst>
          </a:custGeom>
          <a:ln w="35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 marR="6985">
              <a:spcBef>
                <a:spcPts val="135"/>
              </a:spcBef>
            </a:pPr>
            <a:r>
              <a:rPr lang="en-US" spc="-233" dirty="0">
                <a:latin typeface="+mn-ea"/>
                <a:ea typeface="+mn-ea"/>
                <a:sym typeface="+mn-ea"/>
              </a:rPr>
              <a:t>Java</a:t>
            </a:r>
            <a:r>
              <a:rPr lang="zh-CN" altLang="en-US" spc="-233" dirty="0">
                <a:latin typeface="+mn-ea"/>
                <a:ea typeface="+mn-ea"/>
                <a:sym typeface="+mn-ea"/>
              </a:rPr>
              <a:t>事务</a:t>
            </a:r>
            <a:r>
              <a:rPr lang="en-US" spc="-233" dirty="0">
                <a:latin typeface="+mn-ea"/>
                <a:ea typeface="+mn-ea"/>
                <a:sym typeface="+mn-ea"/>
              </a:rPr>
              <a:t>API</a:t>
            </a:r>
            <a:r>
              <a:rPr lang="en-US" altLang="zh-CN" spc="-233" dirty="0">
                <a:latin typeface="+mn-ea"/>
                <a:ea typeface="+mn-ea"/>
                <a:sym typeface="+mn-ea"/>
              </a:rPr>
              <a:t>——</a:t>
            </a:r>
            <a:r>
              <a:rPr lang="zh-CN" altLang="en-US" spc="-233" dirty="0">
                <a:latin typeface="+mn-ea"/>
                <a:ea typeface="+mn-ea"/>
                <a:sym typeface="+mn-ea"/>
              </a:rPr>
              <a:t>不同资源的不同</a:t>
            </a:r>
            <a:r>
              <a:rPr lang="en-US" spc="-233" dirty="0">
                <a:latin typeface="+mn-ea"/>
                <a:ea typeface="+mn-ea"/>
                <a:sym typeface="+mn-ea"/>
              </a:rPr>
              <a:t>API(</a:t>
            </a:r>
            <a:r>
              <a:rPr lang="zh-CN" altLang="en-US" spc="-233" dirty="0">
                <a:latin typeface="+mn-ea"/>
                <a:ea typeface="+mn-ea"/>
                <a:sym typeface="+mn-ea"/>
              </a:rPr>
              <a:t>难以使用</a:t>
            </a:r>
            <a:r>
              <a:rPr lang="en-US" altLang="zh-CN" spc="-233" dirty="0">
                <a:latin typeface="+mn-ea"/>
                <a:ea typeface="+mn-ea"/>
                <a:sym typeface="+mn-ea"/>
              </a:rPr>
              <a:t>)</a:t>
            </a:r>
            <a:endParaRPr spc="-233" dirty="0">
              <a:latin typeface="+mn-ea"/>
              <a:ea typeface="+mn-e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3401" y="819151"/>
          <a:ext cx="8405495" cy="3493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700"/>
                <a:gridCol w="4064000"/>
                <a:gridCol w="2931795"/>
              </a:tblGrid>
              <a:tr h="374650">
                <a:tc>
                  <a:txBody>
                    <a:bodyPr/>
                    <a:lstStyle/>
                    <a:p>
                      <a:pPr marR="25908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00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API</a:t>
                      </a:r>
                      <a:endParaRPr sz="150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927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marL="114617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500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开始事务</a:t>
                      </a:r>
                      <a:endParaRPr lang="zh-CN" sz="150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927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marL="72453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500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事务结束</a:t>
                      </a:r>
                      <a:endParaRPr lang="zh-CN" sz="150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927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R="25908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25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JDBC</a:t>
                      </a:r>
                      <a:endParaRPr sz="142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6995" marR="63881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conn = </a:t>
                      </a:r>
                      <a:r>
                        <a:rPr sz="1575" spc="-5" dirty="0">
                          <a:solidFill>
                            <a:srgbClr val="0000C0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dataSource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.getConnection()  conn.setAutoCommit(</a:t>
                      </a:r>
                      <a:r>
                        <a:rPr sz="1575" spc="-5" dirty="0">
                          <a:solidFill>
                            <a:srgbClr val="7F0055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false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)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5651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R="150558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conn.commit() </a:t>
                      </a:r>
                      <a:r>
                        <a:rPr sz="1575" spc="-434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conn.rollbac</a:t>
                      </a:r>
                      <a:r>
                        <a:rPr lang="en-US"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k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()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  <a:tr h="758190">
                <a:tc>
                  <a:txBody>
                    <a:bodyPr/>
                    <a:lstStyle/>
                    <a:p>
                      <a:pPr marR="25908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25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JMS</a:t>
                      </a:r>
                      <a:endParaRPr sz="142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session =</a:t>
                      </a:r>
                      <a:r>
                        <a:rPr sz="1575" spc="-110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connection</a:t>
                      </a:r>
                      <a:endParaRPr sz="1575" dirty="0">
                        <a:solidFill>
                          <a:srgbClr val="0000CC"/>
                        </a:solidFill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  <a:p>
                      <a:pPr marL="8699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lang="en-US" sz="157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   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.createSession</a:t>
                      </a:r>
                      <a:r>
                        <a:rPr lang="en-US"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(</a:t>
                      </a:r>
                      <a:r>
                        <a:rPr sz="1575" spc="-5" dirty="0">
                          <a:solidFill>
                            <a:srgbClr val="7F0055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true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,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0</a:t>
                      </a:r>
                      <a:r>
                        <a:rPr lang="en-US" sz="1575" spc="-50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)</a:t>
                      </a:r>
                      <a:endParaRPr lang="en-US"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730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session.commit() </a:t>
                      </a:r>
                      <a:r>
                        <a:rPr sz="1575" spc="-434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session.rollback()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98855">
                <a:tc>
                  <a:txBody>
                    <a:bodyPr/>
                    <a:lstStyle/>
                    <a:p>
                      <a:pPr marR="25908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25" b="1" spc="-40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JPA</a:t>
                      </a:r>
                      <a:endParaRPr sz="142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R="75247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spc="-10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Transaction 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=  </a:t>
                      </a:r>
                      <a:endParaRPr sz="1575" dirty="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  <a:p>
                      <a:pPr marR="752475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lang="en-US"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     </a:t>
                      </a:r>
                      <a:r>
                        <a:rPr sz="1575" spc="-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entityManage</a:t>
                      </a:r>
                      <a:r>
                        <a:rPr sz="157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r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.get</a:t>
                      </a:r>
                      <a:r>
                        <a:rPr sz="1575" spc="-6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ransaction();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  <a:p>
                      <a:pPr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tx.begin();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R="179070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tx.commit() </a:t>
                      </a:r>
                      <a:r>
                        <a:rPr sz="1575" spc="-434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tx.rollbac</a:t>
                      </a:r>
                      <a:r>
                        <a:rPr lang="en-US"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k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()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  <a:tr h="758190">
                <a:tc>
                  <a:txBody>
                    <a:bodyPr/>
                    <a:lstStyle/>
                    <a:p>
                      <a:pPr marR="25908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25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Hibernat</a:t>
                      </a:r>
                      <a:r>
                        <a:rPr lang="en-US" sz="1425" b="1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e</a:t>
                      </a:r>
                      <a:endParaRPr lang="en-US" sz="1425" b="1" spc="-5" dirty="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5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spc="-10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Transaction 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= </a:t>
                      </a:r>
                      <a:endParaRPr sz="1575" dirty="0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  <a:p>
                      <a:pPr marR="113665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lang="en-US"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   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sessio</a:t>
                      </a:r>
                      <a:r>
                        <a:rPr sz="1575" spc="-5" dirty="0">
                          <a:solidFill>
                            <a:srgbClr val="0000CC"/>
                          </a:solidFill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n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.begin</a:t>
                      </a:r>
                      <a:r>
                        <a:rPr sz="1575" spc="-6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</a:t>
                      </a:r>
                      <a:r>
                        <a:rPr sz="157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ransaction();</a:t>
                      </a:r>
                      <a:endParaRPr sz="202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9070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tx.commit() </a:t>
                      </a:r>
                      <a:r>
                        <a:rPr sz="1575" spc="-434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 </a:t>
                      </a:r>
                      <a:r>
                        <a:rPr sz="1575" spc="-5" dirty="0">
                          <a:latin typeface="思源黑体" panose="020B0400000000000000" charset="-122"/>
                          <a:ea typeface="思源黑体" panose="020B0400000000000000" charset="-122"/>
                          <a:cs typeface="思源黑体" panose="020B0400000000000000" charset="-122"/>
                        </a:rPr>
                        <a:t>tx.rollback()</a:t>
                      </a:r>
                      <a:endParaRPr sz="1575">
                        <a:latin typeface="思源黑体" panose="020B0400000000000000" charset="-122"/>
                        <a:ea typeface="思源黑体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859009" y="4816272"/>
            <a:ext cx="173990" cy="2120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300" spc="-18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14</a:t>
            </a:r>
            <a:endParaRPr sz="13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0" y="818839"/>
            <a:ext cx="7251892" cy="3621404"/>
            <a:chOff x="742950" y="1133475"/>
            <a:chExt cx="6612255" cy="3621404"/>
          </a:xfrm>
        </p:grpSpPr>
        <p:sp>
          <p:nvSpPr>
            <p:cNvPr id="8" name="object 8"/>
            <p:cNvSpPr/>
            <p:nvPr/>
          </p:nvSpPr>
          <p:spPr>
            <a:xfrm>
              <a:off x="749300" y="1139825"/>
              <a:ext cx="6599555" cy="3608704"/>
            </a:xfrm>
            <a:custGeom>
              <a:avLst/>
              <a:gdLst/>
              <a:ahLst/>
              <a:cxnLst/>
              <a:rect l="l" t="t" r="r" b="b"/>
              <a:pathLst>
                <a:path w="6599555" h="3608704">
                  <a:moveTo>
                    <a:pt x="6599099" y="3608699"/>
                  </a:moveTo>
                  <a:lnTo>
                    <a:pt x="0" y="3608699"/>
                  </a:lnTo>
                  <a:lnTo>
                    <a:pt x="0" y="0"/>
                  </a:lnTo>
                  <a:lnTo>
                    <a:pt x="6599099" y="0"/>
                  </a:lnTo>
                  <a:lnTo>
                    <a:pt x="6599099" y="36086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49300" y="1139825"/>
              <a:ext cx="6599555" cy="3608704"/>
            </a:xfrm>
            <a:custGeom>
              <a:avLst/>
              <a:gdLst/>
              <a:ahLst/>
              <a:cxnLst/>
              <a:rect l="l" t="t" r="r" b="b"/>
              <a:pathLst>
                <a:path w="6599555" h="3608704">
                  <a:moveTo>
                    <a:pt x="0" y="0"/>
                  </a:moveTo>
                  <a:lnTo>
                    <a:pt x="6599099" y="0"/>
                  </a:lnTo>
                  <a:lnTo>
                    <a:pt x="6599099" y="3608699"/>
                  </a:lnTo>
                  <a:lnTo>
                    <a:pt x="0" y="36086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7171" y="249668"/>
            <a:ext cx="7710454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de-DE" dirty="0">
                <a:latin typeface="+mn-ea"/>
                <a:ea typeface="+mn-ea"/>
                <a:sym typeface="+mn-ea"/>
              </a:rPr>
              <a:t>Java</a:t>
            </a:r>
            <a:r>
              <a:rPr lang="zh-CN" altLang="en-US" dirty="0">
                <a:latin typeface="+mn-ea"/>
                <a:ea typeface="+mn-ea"/>
                <a:sym typeface="+mn-ea"/>
              </a:rPr>
              <a:t>中的全局事务</a:t>
            </a:r>
            <a:r>
              <a:rPr lang="en-US" altLang="zh-CN" dirty="0">
                <a:latin typeface="+mn-ea"/>
                <a:ea typeface="+mn-ea"/>
                <a:sym typeface="+mn-ea"/>
              </a:rPr>
              <a:t>——</a:t>
            </a:r>
            <a:r>
              <a:rPr lang="de-DE" dirty="0">
                <a:latin typeface="+mn-ea"/>
                <a:ea typeface="+mn-ea"/>
                <a:sym typeface="+mn-ea"/>
              </a:rPr>
              <a:t>Java</a:t>
            </a:r>
            <a:r>
              <a:rPr lang="zh-CN" altLang="en-US" dirty="0">
                <a:latin typeface="+mn-ea"/>
                <a:ea typeface="+mn-ea"/>
                <a:sym typeface="+mn-ea"/>
              </a:rPr>
              <a:t>事务</a:t>
            </a:r>
            <a:r>
              <a:rPr lang="de-DE" dirty="0">
                <a:latin typeface="+mn-ea"/>
                <a:ea typeface="+mn-ea"/>
                <a:sym typeface="+mn-ea"/>
              </a:rPr>
              <a:t>API(JTA)(</a:t>
            </a:r>
            <a:r>
              <a:rPr lang="zh-CN" altLang="en-US" dirty="0">
                <a:latin typeface="+mn-ea"/>
                <a:ea typeface="+mn-ea"/>
                <a:sym typeface="+mn-ea"/>
              </a:rPr>
              <a:t>难以使用</a:t>
            </a:r>
            <a:r>
              <a:rPr lang="en-US" altLang="zh-CN" dirty="0">
                <a:latin typeface="+mn-ea"/>
                <a:ea typeface="+mn-ea"/>
                <a:sym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69279" y="1787026"/>
            <a:ext cx="1931035" cy="951230"/>
            <a:chOff x="6864337" y="2085787"/>
            <a:chExt cx="1931035" cy="951230"/>
          </a:xfrm>
        </p:grpSpPr>
        <p:sp>
          <p:nvSpPr>
            <p:cNvPr id="21" name="object 21"/>
            <p:cNvSpPr/>
            <p:nvPr/>
          </p:nvSpPr>
          <p:spPr>
            <a:xfrm>
              <a:off x="6869100" y="2090550"/>
              <a:ext cx="1921510" cy="941705"/>
            </a:xfrm>
            <a:custGeom>
              <a:avLst/>
              <a:gdLst/>
              <a:ahLst/>
              <a:cxnLst/>
              <a:rect l="l" t="t" r="r" b="b"/>
              <a:pathLst>
                <a:path w="1921509" h="941705">
                  <a:moveTo>
                    <a:pt x="1763946" y="941699"/>
                  </a:moveTo>
                  <a:lnTo>
                    <a:pt x="156952" y="941699"/>
                  </a:lnTo>
                  <a:lnTo>
                    <a:pt x="107343" y="933698"/>
                  </a:lnTo>
                  <a:lnTo>
                    <a:pt x="64258" y="911417"/>
                  </a:lnTo>
                  <a:lnTo>
                    <a:pt x="30282" y="877441"/>
                  </a:lnTo>
                  <a:lnTo>
                    <a:pt x="8001" y="834356"/>
                  </a:lnTo>
                  <a:lnTo>
                    <a:pt x="0" y="784746"/>
                  </a:lnTo>
                  <a:lnTo>
                    <a:pt x="0" y="156952"/>
                  </a:lnTo>
                  <a:lnTo>
                    <a:pt x="8001" y="107343"/>
                  </a:lnTo>
                  <a:lnTo>
                    <a:pt x="30282" y="64258"/>
                  </a:lnTo>
                  <a:lnTo>
                    <a:pt x="64258" y="30282"/>
                  </a:lnTo>
                  <a:lnTo>
                    <a:pt x="107343" y="8001"/>
                  </a:lnTo>
                  <a:lnTo>
                    <a:pt x="156952" y="0"/>
                  </a:lnTo>
                  <a:lnTo>
                    <a:pt x="1763946" y="0"/>
                  </a:lnTo>
                  <a:lnTo>
                    <a:pt x="1824010" y="11947"/>
                  </a:lnTo>
                  <a:lnTo>
                    <a:pt x="1874929" y="45970"/>
                  </a:lnTo>
                  <a:lnTo>
                    <a:pt x="1908952" y="96889"/>
                  </a:lnTo>
                  <a:lnTo>
                    <a:pt x="1920899" y="156952"/>
                  </a:lnTo>
                  <a:lnTo>
                    <a:pt x="1920899" y="784746"/>
                  </a:lnTo>
                  <a:lnTo>
                    <a:pt x="1912898" y="834356"/>
                  </a:lnTo>
                  <a:lnTo>
                    <a:pt x="1890617" y="877441"/>
                  </a:lnTo>
                  <a:lnTo>
                    <a:pt x="1856641" y="911417"/>
                  </a:lnTo>
                  <a:lnTo>
                    <a:pt x="1813556" y="933698"/>
                  </a:lnTo>
                  <a:lnTo>
                    <a:pt x="1763946" y="941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869100" y="2090550"/>
              <a:ext cx="1921510" cy="941705"/>
            </a:xfrm>
            <a:custGeom>
              <a:avLst/>
              <a:gdLst/>
              <a:ahLst/>
              <a:cxnLst/>
              <a:rect l="l" t="t" r="r" b="b"/>
              <a:pathLst>
                <a:path w="1921509" h="941705">
                  <a:moveTo>
                    <a:pt x="0" y="156952"/>
                  </a:moveTo>
                  <a:lnTo>
                    <a:pt x="8001" y="107343"/>
                  </a:lnTo>
                  <a:lnTo>
                    <a:pt x="30282" y="64258"/>
                  </a:lnTo>
                  <a:lnTo>
                    <a:pt x="64258" y="30282"/>
                  </a:lnTo>
                  <a:lnTo>
                    <a:pt x="107343" y="8001"/>
                  </a:lnTo>
                  <a:lnTo>
                    <a:pt x="156952" y="0"/>
                  </a:lnTo>
                  <a:lnTo>
                    <a:pt x="1763946" y="0"/>
                  </a:lnTo>
                  <a:lnTo>
                    <a:pt x="1824010" y="11947"/>
                  </a:lnTo>
                  <a:lnTo>
                    <a:pt x="1874929" y="45970"/>
                  </a:lnTo>
                  <a:lnTo>
                    <a:pt x="1908952" y="96889"/>
                  </a:lnTo>
                  <a:lnTo>
                    <a:pt x="1920899" y="156952"/>
                  </a:lnTo>
                  <a:lnTo>
                    <a:pt x="1920899" y="784746"/>
                  </a:lnTo>
                  <a:lnTo>
                    <a:pt x="1912898" y="834356"/>
                  </a:lnTo>
                  <a:lnTo>
                    <a:pt x="1890617" y="877441"/>
                  </a:lnTo>
                  <a:lnTo>
                    <a:pt x="1856641" y="911417"/>
                  </a:lnTo>
                  <a:lnTo>
                    <a:pt x="1813556" y="933698"/>
                  </a:lnTo>
                  <a:lnTo>
                    <a:pt x="1763946" y="941699"/>
                  </a:lnTo>
                  <a:lnTo>
                    <a:pt x="156952" y="941699"/>
                  </a:lnTo>
                  <a:lnTo>
                    <a:pt x="107343" y="933698"/>
                  </a:lnTo>
                  <a:lnTo>
                    <a:pt x="64258" y="911417"/>
                  </a:lnTo>
                  <a:lnTo>
                    <a:pt x="30282" y="877441"/>
                  </a:lnTo>
                  <a:lnTo>
                    <a:pt x="8001" y="834356"/>
                  </a:lnTo>
                  <a:lnTo>
                    <a:pt x="0" y="784746"/>
                  </a:lnTo>
                  <a:lnTo>
                    <a:pt x="0" y="1569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91847" y="2126304"/>
            <a:ext cx="1684655" cy="292100"/>
          </a:xfrm>
          <a:prstGeom prst="rect">
            <a:avLst/>
          </a:prstGeom>
        </p:spPr>
        <p:txBody>
          <a:bodyPr vert="horz" wrap="square" lIns="0" tIns="10794" rIns="0" bIns="0" rtlCol="0">
            <a:spAutoFit/>
          </a:bodyPr>
          <a:lstStyle/>
          <a:p>
            <a:pPr marL="17145" marR="6985" algn="ctr">
              <a:lnSpc>
                <a:spcPct val="102000"/>
              </a:lnSpc>
              <a:spcBef>
                <a:spcPts val="95"/>
              </a:spcBef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程序化事务划分</a:t>
            </a:r>
            <a:endParaRPr>
              <a:latin typeface="+mn-ea"/>
              <a:cs typeface="思源黑体" panose="020B0400000000000000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29934" y="725176"/>
            <a:ext cx="5392420" cy="2354580"/>
            <a:chOff x="3024993" y="1023937"/>
            <a:chExt cx="5392420" cy="2354580"/>
          </a:xfrm>
        </p:grpSpPr>
        <p:sp>
          <p:nvSpPr>
            <p:cNvPr id="25" name="object 25"/>
            <p:cNvSpPr/>
            <p:nvPr/>
          </p:nvSpPr>
          <p:spPr>
            <a:xfrm>
              <a:off x="6467475" y="1989137"/>
              <a:ext cx="363855" cy="1371600"/>
            </a:xfrm>
            <a:custGeom>
              <a:avLst/>
              <a:gdLst/>
              <a:ahLst/>
              <a:cxnLst/>
              <a:rect l="l" t="t" r="r" b="b"/>
              <a:pathLst>
                <a:path w="363854" h="1371600">
                  <a:moveTo>
                    <a:pt x="0" y="0"/>
                  </a:moveTo>
                  <a:lnTo>
                    <a:pt x="180974" y="0"/>
                  </a:lnTo>
                </a:path>
                <a:path w="363854" h="1371600">
                  <a:moveTo>
                    <a:pt x="0" y="1371202"/>
                  </a:moveTo>
                  <a:lnTo>
                    <a:pt x="180974" y="1371202"/>
                  </a:lnTo>
                </a:path>
                <a:path w="363854" h="1371600">
                  <a:moveTo>
                    <a:pt x="182561" y="0"/>
                  </a:moveTo>
                  <a:lnTo>
                    <a:pt x="182561" y="1370012"/>
                  </a:lnTo>
                </a:path>
                <a:path w="363854" h="1371600">
                  <a:moveTo>
                    <a:pt x="182561" y="603471"/>
                  </a:moveTo>
                  <a:lnTo>
                    <a:pt x="363536" y="603471"/>
                  </a:lnTo>
                </a:path>
              </a:pathLst>
            </a:custGeom>
            <a:ln w="35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071679" y="3031754"/>
              <a:ext cx="1045210" cy="262890"/>
            </a:xfrm>
            <a:custGeom>
              <a:avLst/>
              <a:gdLst/>
              <a:ahLst/>
              <a:cxnLst/>
              <a:rect l="l" t="t" r="r" b="b"/>
              <a:pathLst>
                <a:path w="1045210" h="262889">
                  <a:moveTo>
                    <a:pt x="1044707" y="26230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029755" y="30164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38092" y="30518"/>
                  </a:moveTo>
                  <a:lnTo>
                    <a:pt x="0" y="4732"/>
                  </a:lnTo>
                  <a:lnTo>
                    <a:pt x="45755" y="0"/>
                  </a:lnTo>
                  <a:lnTo>
                    <a:pt x="38092" y="30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029755" y="301649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45755" y="0"/>
                  </a:moveTo>
                  <a:lnTo>
                    <a:pt x="0" y="4732"/>
                  </a:lnTo>
                  <a:lnTo>
                    <a:pt x="38092" y="30518"/>
                  </a:lnTo>
                  <a:lnTo>
                    <a:pt x="45755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308725" y="1028699"/>
              <a:ext cx="2103755" cy="412750"/>
            </a:xfrm>
            <a:custGeom>
              <a:avLst/>
              <a:gdLst/>
              <a:ahLst/>
              <a:cxnLst/>
              <a:rect l="l" t="t" r="r" b="b"/>
              <a:pathLst>
                <a:path w="2103754" h="412750">
                  <a:moveTo>
                    <a:pt x="2034643" y="412749"/>
                  </a:moveTo>
                  <a:lnTo>
                    <a:pt x="68792" y="412749"/>
                  </a:lnTo>
                  <a:lnTo>
                    <a:pt x="42015" y="407343"/>
                  </a:lnTo>
                  <a:lnTo>
                    <a:pt x="20148" y="392600"/>
                  </a:lnTo>
                  <a:lnTo>
                    <a:pt x="5406" y="370734"/>
                  </a:lnTo>
                  <a:lnTo>
                    <a:pt x="0" y="343956"/>
                  </a:lnTo>
                  <a:lnTo>
                    <a:pt x="0" y="68793"/>
                  </a:lnTo>
                  <a:lnTo>
                    <a:pt x="5406" y="42015"/>
                  </a:lnTo>
                  <a:lnTo>
                    <a:pt x="20148" y="20148"/>
                  </a:lnTo>
                  <a:lnTo>
                    <a:pt x="42015" y="5406"/>
                  </a:lnTo>
                  <a:lnTo>
                    <a:pt x="68792" y="0"/>
                  </a:lnTo>
                  <a:lnTo>
                    <a:pt x="2034643" y="0"/>
                  </a:lnTo>
                  <a:lnTo>
                    <a:pt x="2072810" y="11558"/>
                  </a:lnTo>
                  <a:lnTo>
                    <a:pt x="2098200" y="42467"/>
                  </a:lnTo>
                  <a:lnTo>
                    <a:pt x="2103436" y="68793"/>
                  </a:lnTo>
                  <a:lnTo>
                    <a:pt x="2103436" y="343956"/>
                  </a:lnTo>
                  <a:lnTo>
                    <a:pt x="2098030" y="370734"/>
                  </a:lnTo>
                  <a:lnTo>
                    <a:pt x="2083287" y="392600"/>
                  </a:lnTo>
                  <a:lnTo>
                    <a:pt x="2061421" y="407343"/>
                  </a:lnTo>
                  <a:lnTo>
                    <a:pt x="2034643" y="412749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308725" y="1028700"/>
              <a:ext cx="2103755" cy="412750"/>
            </a:xfrm>
            <a:custGeom>
              <a:avLst/>
              <a:gdLst/>
              <a:ahLst/>
              <a:cxnLst/>
              <a:rect l="l" t="t" r="r" b="b"/>
              <a:pathLst>
                <a:path w="2103754" h="412750">
                  <a:moveTo>
                    <a:pt x="0" y="68793"/>
                  </a:moveTo>
                  <a:lnTo>
                    <a:pt x="5406" y="42015"/>
                  </a:lnTo>
                  <a:lnTo>
                    <a:pt x="20148" y="20149"/>
                  </a:lnTo>
                  <a:lnTo>
                    <a:pt x="42015" y="5406"/>
                  </a:lnTo>
                  <a:lnTo>
                    <a:pt x="68792" y="0"/>
                  </a:lnTo>
                  <a:lnTo>
                    <a:pt x="2034643" y="0"/>
                  </a:lnTo>
                  <a:lnTo>
                    <a:pt x="2072810" y="11558"/>
                  </a:lnTo>
                  <a:lnTo>
                    <a:pt x="2098200" y="42467"/>
                  </a:lnTo>
                  <a:lnTo>
                    <a:pt x="2103436" y="68793"/>
                  </a:lnTo>
                  <a:lnTo>
                    <a:pt x="2103436" y="343956"/>
                  </a:lnTo>
                  <a:lnTo>
                    <a:pt x="2098030" y="370734"/>
                  </a:lnTo>
                  <a:lnTo>
                    <a:pt x="2083287" y="392600"/>
                  </a:lnTo>
                  <a:lnTo>
                    <a:pt x="2061421" y="407343"/>
                  </a:lnTo>
                  <a:lnTo>
                    <a:pt x="2034643" y="412749"/>
                  </a:lnTo>
                  <a:lnTo>
                    <a:pt x="68792" y="412749"/>
                  </a:lnTo>
                  <a:lnTo>
                    <a:pt x="42015" y="407343"/>
                  </a:lnTo>
                  <a:lnTo>
                    <a:pt x="20148" y="392600"/>
                  </a:lnTo>
                  <a:lnTo>
                    <a:pt x="5406" y="370734"/>
                  </a:lnTo>
                  <a:lnTo>
                    <a:pt x="0" y="343956"/>
                  </a:lnTo>
                  <a:lnTo>
                    <a:pt x="0" y="6879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30754" y="761054"/>
            <a:ext cx="1864995" cy="31940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sz="2000" spc="-6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JTA </a:t>
            </a:r>
            <a:r>
              <a:rPr lang="zh-CN" altLang="en-US"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指定</a:t>
            </a:r>
            <a:r>
              <a:rPr sz="2000" spc="-37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API</a:t>
            </a:r>
            <a:endParaRPr sz="2000"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76854" y="2685738"/>
            <a:ext cx="1838325" cy="557530"/>
            <a:chOff x="3871912" y="2984499"/>
            <a:chExt cx="1838325" cy="557530"/>
          </a:xfrm>
        </p:grpSpPr>
        <p:sp>
          <p:nvSpPr>
            <p:cNvPr id="33" name="object 33"/>
            <p:cNvSpPr/>
            <p:nvPr/>
          </p:nvSpPr>
          <p:spPr>
            <a:xfrm>
              <a:off x="3876675" y="2989261"/>
              <a:ext cx="1828800" cy="548005"/>
            </a:xfrm>
            <a:custGeom>
              <a:avLst/>
              <a:gdLst/>
              <a:ahLst/>
              <a:cxnLst/>
              <a:rect l="l" t="t" r="r" b="b"/>
              <a:pathLst>
                <a:path w="1828800" h="548004">
                  <a:moveTo>
                    <a:pt x="1737517" y="547686"/>
                  </a:moveTo>
                  <a:lnTo>
                    <a:pt x="91282" y="547686"/>
                  </a:lnTo>
                  <a:lnTo>
                    <a:pt x="55751" y="540513"/>
                  </a:lnTo>
                  <a:lnTo>
                    <a:pt x="26736" y="520950"/>
                  </a:lnTo>
                  <a:lnTo>
                    <a:pt x="7173" y="491935"/>
                  </a:lnTo>
                  <a:lnTo>
                    <a:pt x="0" y="456403"/>
                  </a:lnTo>
                  <a:lnTo>
                    <a:pt x="0" y="91282"/>
                  </a:lnTo>
                  <a:lnTo>
                    <a:pt x="7173" y="55751"/>
                  </a:lnTo>
                  <a:lnTo>
                    <a:pt x="26736" y="26736"/>
                  </a:lnTo>
                  <a:lnTo>
                    <a:pt x="55751" y="7173"/>
                  </a:lnTo>
                  <a:lnTo>
                    <a:pt x="91282" y="0"/>
                  </a:lnTo>
                  <a:lnTo>
                    <a:pt x="1737517" y="0"/>
                  </a:lnTo>
                  <a:lnTo>
                    <a:pt x="1788160" y="15336"/>
                  </a:lnTo>
                  <a:lnTo>
                    <a:pt x="1821851" y="56350"/>
                  </a:lnTo>
                  <a:lnTo>
                    <a:pt x="1828799" y="91282"/>
                  </a:lnTo>
                  <a:lnTo>
                    <a:pt x="1828799" y="456403"/>
                  </a:lnTo>
                  <a:lnTo>
                    <a:pt x="1821626" y="491935"/>
                  </a:lnTo>
                  <a:lnTo>
                    <a:pt x="1802063" y="520950"/>
                  </a:lnTo>
                  <a:lnTo>
                    <a:pt x="1773048" y="540513"/>
                  </a:lnTo>
                  <a:lnTo>
                    <a:pt x="1737517" y="54768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876675" y="2989261"/>
              <a:ext cx="1828800" cy="548005"/>
            </a:xfrm>
            <a:custGeom>
              <a:avLst/>
              <a:gdLst/>
              <a:ahLst/>
              <a:cxnLst/>
              <a:rect l="l" t="t" r="r" b="b"/>
              <a:pathLst>
                <a:path w="1828800" h="548004">
                  <a:moveTo>
                    <a:pt x="0" y="91282"/>
                  </a:moveTo>
                  <a:lnTo>
                    <a:pt x="7173" y="55751"/>
                  </a:lnTo>
                  <a:lnTo>
                    <a:pt x="26736" y="26736"/>
                  </a:lnTo>
                  <a:lnTo>
                    <a:pt x="55751" y="7173"/>
                  </a:lnTo>
                  <a:lnTo>
                    <a:pt x="91282" y="0"/>
                  </a:lnTo>
                  <a:lnTo>
                    <a:pt x="1737517" y="0"/>
                  </a:lnTo>
                  <a:lnTo>
                    <a:pt x="1788160" y="15336"/>
                  </a:lnTo>
                  <a:lnTo>
                    <a:pt x="1821851" y="56350"/>
                  </a:lnTo>
                  <a:lnTo>
                    <a:pt x="1828799" y="91282"/>
                  </a:lnTo>
                  <a:lnTo>
                    <a:pt x="1828799" y="456403"/>
                  </a:lnTo>
                  <a:lnTo>
                    <a:pt x="1821626" y="491935"/>
                  </a:lnTo>
                  <a:lnTo>
                    <a:pt x="1802063" y="520950"/>
                  </a:lnTo>
                  <a:lnTo>
                    <a:pt x="1773048" y="540513"/>
                  </a:lnTo>
                  <a:lnTo>
                    <a:pt x="1737517" y="547686"/>
                  </a:lnTo>
                  <a:lnTo>
                    <a:pt x="91282" y="547686"/>
                  </a:lnTo>
                  <a:lnTo>
                    <a:pt x="55751" y="540513"/>
                  </a:lnTo>
                  <a:lnTo>
                    <a:pt x="26736" y="520950"/>
                  </a:lnTo>
                  <a:lnTo>
                    <a:pt x="7173" y="491935"/>
                  </a:lnTo>
                  <a:lnTo>
                    <a:pt x="0" y="456403"/>
                  </a:lnTo>
                  <a:lnTo>
                    <a:pt x="0" y="9128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91802" y="2674309"/>
            <a:ext cx="1405255" cy="58293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checked</a:t>
            </a:r>
            <a:endParaRPr lang="en-US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  <a:p>
            <a:pPr marL="17145" algn="ctr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Exceptions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58668" y="4517511"/>
            <a:ext cx="179070" cy="2120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300" spc="-16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15</a:t>
            </a:r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7171" y="986479"/>
            <a:ext cx="6312887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try {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latin typeface="+mn-ea"/>
              </a:rPr>
              <a:t>UserTransaction ut =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     </a:t>
            </a:r>
            <a:r>
              <a:rPr lang="zh-CN" altLang="en-US" dirty="0">
                <a:latin typeface="+mn-ea"/>
              </a:rPr>
              <a:t>(UserTransaction) new InitialContext()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             </a:t>
            </a:r>
            <a:r>
              <a:rPr lang="zh-CN" altLang="en-US" dirty="0" smtClean="0">
                <a:latin typeface="+mn-ea"/>
              </a:rPr>
              <a:t>.</a:t>
            </a:r>
            <a:r>
              <a:rPr lang="zh-CN" altLang="en-US" dirty="0">
                <a:latin typeface="+mn-ea"/>
              </a:rPr>
              <a:t>lookup(</a:t>
            </a:r>
            <a:r>
              <a:rPr spc="-7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"</a:t>
            </a:r>
            <a:r>
              <a:rPr lang="zh-CN" altLang="en-US" dirty="0">
                <a:solidFill>
                  <a:srgbClr val="1D41D5"/>
                </a:solidFill>
                <a:latin typeface="+mn-ea"/>
              </a:rPr>
              <a:t>java:comp/UserTransaction</a:t>
            </a:r>
            <a:r>
              <a:rPr spc="-7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"</a:t>
            </a:r>
            <a:r>
              <a:rPr lang="zh-CN" altLang="en-US" dirty="0">
                <a:latin typeface="+mn-ea"/>
              </a:rPr>
              <a:t>);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ut.begin();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…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ut.commit();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} catch (Exception e) {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ut.rollback();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  <a:sym typeface="+mn-ea"/>
              </a:rPr>
              <a:t>     </a:t>
            </a:r>
            <a:r>
              <a:rPr lang="zh-CN" altLang="en-US" dirty="0">
                <a:latin typeface="+mn-ea"/>
              </a:rPr>
              <a:t>...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en-US" spc="-213" dirty="0">
                <a:latin typeface="+mn-ea"/>
                <a:ea typeface="+mn-ea"/>
                <a:sym typeface="+mn-ea"/>
              </a:rPr>
              <a:t>Java</a:t>
            </a:r>
            <a:r>
              <a:rPr lang="zh-CN" altLang="en-US" spc="-213" dirty="0">
                <a:latin typeface="+mn-ea"/>
                <a:ea typeface="+mn-ea"/>
                <a:sym typeface="+mn-ea"/>
              </a:rPr>
              <a:t>事务管理的问题</a:t>
            </a:r>
            <a:endParaRPr spc="-213" dirty="0">
              <a:latin typeface="+mn-ea"/>
              <a:ea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680" y="890905"/>
            <a:ext cx="6647180" cy="208597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15925" indent="-399415">
              <a:spcBef>
                <a:spcPts val="38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不同本地资源的多个</a:t>
            </a:r>
            <a:r>
              <a:rPr lang="de-DE" sz="2200" dirty="0">
                <a:latin typeface="+mn-ea"/>
                <a:cs typeface="Arial" panose="020B0604020202020204"/>
                <a:sym typeface="+mn-ea"/>
              </a:rPr>
              <a:t>API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4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程序化事务的划分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8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通常在业务层中进行，但我们不希望数据访问代码在业务层中 </a:t>
            </a:r>
            <a:endParaRPr lang="zh-CN" altLang="en-US" sz="2000" dirty="0">
              <a:latin typeface="+mn-ea"/>
              <a:cs typeface="Arial" panose="020B0604020202020204"/>
              <a:sym typeface="+mn-ea"/>
            </a:endParaRPr>
          </a:p>
          <a:p>
            <a:pPr marL="949325" lvl="1" indent="-398780">
              <a:spcBef>
                <a:spcPts val="28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通常重复（横切关注）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9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endParaRPr sz="2000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46937" y="274637"/>
            <a:ext cx="1439861" cy="1123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2120900"/>
            <a:ext cx="4720590" cy="553720"/>
          </a:xfr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  <a:sym typeface="+mn-ea"/>
              </a:rPr>
              <a:t>Spring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事务管理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07" dirty="0">
                <a:latin typeface="+mn-ea"/>
                <a:ea typeface="+mn-ea"/>
              </a:rPr>
              <a:t>Spring</a:t>
            </a:r>
            <a:r>
              <a:rPr lang="zh-CN" altLang="en-US" spc="-207" dirty="0">
                <a:latin typeface="+mn-ea"/>
                <a:ea typeface="+mn-ea"/>
              </a:rPr>
              <a:t>事务管理</a:t>
            </a:r>
            <a:r>
              <a:rPr spc="-213" dirty="0">
                <a:latin typeface="+mn-ea"/>
                <a:ea typeface="+mn-ea"/>
              </a:rPr>
              <a:t> </a:t>
            </a:r>
            <a:r>
              <a:rPr spc="305" dirty="0">
                <a:latin typeface="+mn-ea"/>
                <a:ea typeface="+mn-ea"/>
              </a:rPr>
              <a:t>–</a:t>
            </a:r>
            <a:r>
              <a:rPr spc="-320" dirty="0">
                <a:latin typeface="+mn-ea"/>
                <a:ea typeface="+mn-ea"/>
              </a:rPr>
              <a:t> </a:t>
            </a:r>
            <a:r>
              <a:rPr spc="-833" dirty="0">
                <a:latin typeface="+mn-ea"/>
                <a:ea typeface="+mn-ea"/>
              </a:rPr>
              <a:t>1</a:t>
            </a:r>
            <a:endParaRPr spc="-833" dirty="0">
              <a:latin typeface="+mn-ea"/>
              <a:ea typeface="+mn-e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8" y="914336"/>
            <a:ext cx="7770495" cy="401637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de-DE" sz="2200" dirty="0">
                <a:latin typeface="+mn-ea"/>
                <a:cs typeface="Arial" panose="020B0604020202020204"/>
                <a:sym typeface="+mn-ea"/>
              </a:rPr>
              <a:t>Spring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将事务划分与事务实现分离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5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通过</a:t>
            </a:r>
            <a:r>
              <a:rPr lang="de-DE" sz="2000" dirty="0">
                <a:latin typeface="+mn-ea"/>
                <a:cs typeface="Arial" panose="020B0604020202020204"/>
                <a:sym typeface="+mn-ea"/>
              </a:rPr>
              <a:t>AOP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声明式表达的划分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1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也可以用程序化方法</a:t>
            </a:r>
            <a:endParaRPr>
              <a:latin typeface="+mn-ea"/>
              <a:cs typeface="思源黑体" panose="020B0400000000000000" charset="-122"/>
            </a:endParaRPr>
          </a:p>
          <a:p>
            <a:pPr marL="949325" marR="6985" lvl="1" indent="-398145">
              <a:lnSpc>
                <a:spcPct val="101000"/>
              </a:lnSpc>
              <a:spcBef>
                <a:spcPts val="18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PlatformTransactionManager</a:t>
            </a: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提取隐藏了实现细节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27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</a:rPr>
              <a:t>有多种可用的实现</a:t>
            </a:r>
            <a:endParaRPr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0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spc="-7" dirty="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对全局或本地使用相同的</a:t>
            </a:r>
            <a:r>
              <a:rPr lang="de-DE" sz="2200" dirty="0">
                <a:latin typeface="+mn-ea"/>
                <a:cs typeface="Arial" panose="020B0604020202020204"/>
                <a:sym typeface="+mn-ea"/>
              </a:rPr>
              <a:t>API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9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Arial" panose="020B0604020202020204"/>
                <a:sym typeface="+mn-ea"/>
              </a:rPr>
              <a:t>从本地到全局的变化不大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只改变了事务管理器</a:t>
            </a:r>
            <a:endParaRPr lang="zh-CN" altLang="en-US" dirty="0">
              <a:latin typeface="+mn-ea"/>
              <a:cs typeface="Arial" panose="020B0604020202020204"/>
              <a:sym typeface="+mn-ea"/>
            </a:endParaRPr>
          </a:p>
          <a:p>
            <a:pPr marL="1561465" lvl="2" indent="-337185" algn="l">
              <a:spcBef>
                <a:spcPts val="305"/>
              </a:spcBef>
              <a:buClr>
                <a:srgbClr val="33928A"/>
              </a:buClr>
              <a:buSzTx/>
              <a:buFontTx/>
              <a:buChar char="•"/>
              <a:tabLst>
                <a:tab pos="1560195" algn="l"/>
                <a:tab pos="1561465" algn="l"/>
              </a:tabLst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在本地事务和分布式事务的代码中事务失败的处理方式并无不同</a:t>
            </a:r>
            <a:endParaRPr lang="zh-CN" altLang="en-US" dirty="0">
              <a:latin typeface="+mn-ea"/>
              <a:cs typeface="Arial" panose="020B0604020202020204"/>
            </a:endParaRPr>
          </a:p>
          <a:p>
            <a:pPr marL="1561465" lvl="2" indent="-337185" algn="l">
              <a:spcBef>
                <a:spcPts val="305"/>
              </a:spcBef>
              <a:buClr>
                <a:srgbClr val="33928A"/>
              </a:buClr>
              <a:buSzTx/>
              <a:buFontTx/>
              <a:buChar char="•"/>
              <a:tabLst>
                <a:tab pos="1560195" algn="l"/>
                <a:tab pos="1561465" algn="l"/>
              </a:tabLst>
            </a:pPr>
            <a:endParaRPr lang="zh-CN" altLang="en-US" dirty="0">
              <a:latin typeface="+mn-ea"/>
              <a:cs typeface="Arial" panose="020B0604020202020204"/>
              <a:sym typeface="+mn-ea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endParaRPr lang="zh-CN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47" dirty="0">
                <a:latin typeface="+mn-ea"/>
                <a:ea typeface="+mn-ea"/>
              </a:rPr>
              <a:t>PlatformTransactionManager</a:t>
            </a:r>
            <a:r>
              <a:rPr lang="zh-CN" altLang="en-US" spc="-260" dirty="0">
                <a:latin typeface="+mn-ea"/>
                <a:ea typeface="+mn-ea"/>
              </a:rPr>
              <a:t>的实现</a:t>
            </a:r>
            <a:endParaRPr lang="zh-CN" altLang="en-US" spc="-240" dirty="0">
              <a:latin typeface="+mn-ea"/>
              <a:ea typeface="+mn-e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1345" y="4439175"/>
            <a:ext cx="7339330" cy="541655"/>
            <a:chOff x="1211345" y="4479913"/>
            <a:chExt cx="7339330" cy="541655"/>
          </a:xfrm>
        </p:grpSpPr>
        <p:sp>
          <p:nvSpPr>
            <p:cNvPr id="4" name="object 4"/>
            <p:cNvSpPr/>
            <p:nvPr/>
          </p:nvSpPr>
          <p:spPr>
            <a:xfrm>
              <a:off x="1216107" y="4484675"/>
              <a:ext cx="7329805" cy="532130"/>
            </a:xfrm>
            <a:custGeom>
              <a:avLst/>
              <a:gdLst/>
              <a:ahLst/>
              <a:cxnLst/>
              <a:rect l="l" t="t" r="r" b="b"/>
              <a:pathLst>
                <a:path w="7329805" h="532129">
                  <a:moveTo>
                    <a:pt x="7240683" y="531783"/>
                  </a:moveTo>
                  <a:lnTo>
                    <a:pt x="88632" y="531783"/>
                  </a:lnTo>
                  <a:lnTo>
                    <a:pt x="54132" y="524818"/>
                  </a:lnTo>
                  <a:lnTo>
                    <a:pt x="25959" y="505823"/>
                  </a:lnTo>
                  <a:lnTo>
                    <a:pt x="6965" y="477650"/>
                  </a:lnTo>
                  <a:lnTo>
                    <a:pt x="0" y="443150"/>
                  </a:lnTo>
                  <a:lnTo>
                    <a:pt x="0" y="88631"/>
                  </a:lnTo>
                  <a:lnTo>
                    <a:pt x="6965" y="54132"/>
                  </a:lnTo>
                  <a:lnTo>
                    <a:pt x="25959" y="25959"/>
                  </a:lnTo>
                  <a:lnTo>
                    <a:pt x="54132" y="6965"/>
                  </a:lnTo>
                  <a:lnTo>
                    <a:pt x="88632" y="0"/>
                  </a:lnTo>
                  <a:lnTo>
                    <a:pt x="7240683" y="0"/>
                  </a:lnTo>
                  <a:lnTo>
                    <a:pt x="7289856" y="14891"/>
                  </a:lnTo>
                  <a:lnTo>
                    <a:pt x="7322568" y="54713"/>
                  </a:lnTo>
                  <a:lnTo>
                    <a:pt x="7329315" y="88631"/>
                  </a:lnTo>
                  <a:lnTo>
                    <a:pt x="7329315" y="443150"/>
                  </a:lnTo>
                  <a:lnTo>
                    <a:pt x="7322350" y="477650"/>
                  </a:lnTo>
                  <a:lnTo>
                    <a:pt x="7303356" y="505823"/>
                  </a:lnTo>
                  <a:lnTo>
                    <a:pt x="7275183" y="524818"/>
                  </a:lnTo>
                  <a:lnTo>
                    <a:pt x="7240683" y="531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16107" y="4484675"/>
              <a:ext cx="7329805" cy="532130"/>
            </a:xfrm>
            <a:custGeom>
              <a:avLst/>
              <a:gdLst/>
              <a:ahLst/>
              <a:cxnLst/>
              <a:rect l="l" t="t" r="r" b="b"/>
              <a:pathLst>
                <a:path w="7329805" h="532129">
                  <a:moveTo>
                    <a:pt x="0" y="88631"/>
                  </a:moveTo>
                  <a:lnTo>
                    <a:pt x="6965" y="54132"/>
                  </a:lnTo>
                  <a:lnTo>
                    <a:pt x="25959" y="25959"/>
                  </a:lnTo>
                  <a:lnTo>
                    <a:pt x="54132" y="6965"/>
                  </a:lnTo>
                  <a:lnTo>
                    <a:pt x="88632" y="0"/>
                  </a:lnTo>
                  <a:lnTo>
                    <a:pt x="7240683" y="0"/>
                  </a:lnTo>
                  <a:lnTo>
                    <a:pt x="7289856" y="14891"/>
                  </a:lnTo>
                  <a:lnTo>
                    <a:pt x="7322568" y="54713"/>
                  </a:lnTo>
                  <a:lnTo>
                    <a:pt x="7329315" y="88631"/>
                  </a:lnTo>
                  <a:lnTo>
                    <a:pt x="7329315" y="443150"/>
                  </a:lnTo>
                  <a:lnTo>
                    <a:pt x="7322350" y="477650"/>
                  </a:lnTo>
                  <a:lnTo>
                    <a:pt x="7303356" y="505823"/>
                  </a:lnTo>
                  <a:lnTo>
                    <a:pt x="7275183" y="524818"/>
                  </a:lnTo>
                  <a:lnTo>
                    <a:pt x="7240683" y="531783"/>
                  </a:lnTo>
                  <a:lnTo>
                    <a:pt x="88632" y="531783"/>
                  </a:lnTo>
                  <a:lnTo>
                    <a:pt x="54132" y="524818"/>
                  </a:lnTo>
                  <a:lnTo>
                    <a:pt x="25959" y="505823"/>
                  </a:lnTo>
                  <a:lnTo>
                    <a:pt x="6965" y="477650"/>
                  </a:lnTo>
                  <a:lnTo>
                    <a:pt x="0" y="443150"/>
                  </a:lnTo>
                  <a:lnTo>
                    <a:pt x="0" y="8863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37958" y="4573901"/>
              <a:ext cx="373423" cy="3224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3357" y="826424"/>
            <a:ext cx="7920355" cy="39757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66725" marR="74295" indent="-399415">
              <a:lnSpc>
                <a:spcPts val="3505"/>
              </a:lnSpc>
              <a:spcBef>
                <a:spcPts val="260"/>
              </a:spcBef>
              <a:buClr>
                <a:srgbClr val="33928A"/>
              </a:buClr>
              <a:buChar char="•"/>
              <a:tabLst>
                <a:tab pos="466090" algn="l"/>
                <a:tab pos="466725" algn="l"/>
              </a:tabLst>
            </a:pPr>
            <a:r>
              <a:rPr sz="2200" spc="-13" dirty="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200" spc="-13" dirty="0">
                <a:latin typeface="+mn-ea"/>
                <a:cs typeface="思源黑体" panose="020B0400000000000000" charset="-122"/>
              </a:rPr>
              <a:t>的</a:t>
            </a:r>
            <a:r>
              <a:rPr sz="2200" b="1" spc="-13" dirty="0">
                <a:latin typeface="+mn-ea"/>
                <a:cs typeface="思源黑体" panose="020B0400000000000000" charset="-122"/>
              </a:rPr>
              <a:t>PlatformTransactionManager</a:t>
            </a: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是提取的基础接口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466725" indent="-399415">
              <a:spcBef>
                <a:spcPts val="125"/>
              </a:spcBef>
              <a:buClr>
                <a:srgbClr val="33928A"/>
              </a:buClr>
              <a:buChar char="•"/>
              <a:tabLst>
                <a:tab pos="466090" algn="l"/>
                <a:tab pos="4667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有多种可用的实现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55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DataSourceTransactionManager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00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JmsTransactionManager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00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JpaTransactionManager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00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JtaTransactionManager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00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WebLogicJtaTransactionManager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000125" lvl="1" indent="-398780">
              <a:spcBef>
                <a:spcPts val="900"/>
              </a:spcBef>
              <a:buClr>
                <a:srgbClr val="138B7B"/>
              </a:buClr>
              <a:buFont typeface="思源黑体" panose="020B0400000000000000" charset="-122"/>
              <a:buChar char="–"/>
              <a:tabLst>
                <a:tab pos="10001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WebSphereUowTransactionManager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601980">
              <a:lnSpc>
                <a:spcPts val="3180"/>
              </a:lnSpc>
              <a:spcBef>
                <a:spcPts val="1505"/>
              </a:spcBef>
            </a:pPr>
            <a:r>
              <a:rPr sz="3000" i="1" baseline="13000" dirty="0">
                <a:solidFill>
                  <a:srgbClr val="138B7B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3000" i="1" spc="-9" baseline="13000" dirty="0">
                <a:latin typeface="+mn-ea"/>
                <a:cs typeface="思源黑体" panose="020B0400000000000000" charset="-122"/>
              </a:rPr>
              <a:t>还有更多</a:t>
            </a:r>
            <a:endParaRPr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23472" y="4775534"/>
            <a:ext cx="209550" cy="2120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300" spc="-7" dirty="0">
                <a:latin typeface="+mn-ea"/>
                <a:cs typeface="思源黑体" panose="020B0400000000000000" charset="-122"/>
              </a:rPr>
              <a:t>20</a:t>
            </a:r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57400" y="4518563"/>
            <a:ext cx="6115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Spring</a:t>
            </a:r>
            <a:r>
              <a:rPr lang="zh-CN" altLang="en-US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允许你配置是否使用</a:t>
            </a:r>
            <a:r>
              <a:rPr lang="de-DE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JTA</a:t>
            </a:r>
            <a:r>
              <a:rPr lang="zh-CN" altLang="en-US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。它对你的</a:t>
            </a:r>
            <a:r>
              <a:rPr lang="de-DE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Java</a:t>
            </a:r>
            <a:r>
              <a:rPr lang="zh-CN" altLang="en-US" sz="1600" dirty="0">
                <a:solidFill>
                  <a:srgbClr val="1D41D5"/>
                </a:solidFill>
                <a:latin typeface="+mn-ea"/>
                <a:cs typeface="思源黑体" panose="020B0400000000000000" charset="-122"/>
                <a:sym typeface="+mn-ea"/>
              </a:rPr>
              <a:t>类没有任何影响。</a:t>
            </a:r>
            <a:endParaRPr lang="zh-CN" altLang="en-US" sz="1600" dirty="0">
              <a:solidFill>
                <a:srgbClr val="1D41D5"/>
              </a:solidFill>
              <a:latin typeface="+mn-ea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7664" y="141025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47" dirty="0">
                <a:latin typeface="+mn-ea"/>
                <a:ea typeface="+mn-ea"/>
              </a:rPr>
              <a:t>@Transactional</a:t>
            </a:r>
            <a:r>
              <a:rPr lang="zh-CN" altLang="en-US" spc="-247" dirty="0">
                <a:latin typeface="+mn-ea"/>
                <a:ea typeface="+mn-ea"/>
              </a:rPr>
              <a:t>配置</a:t>
            </a:r>
            <a:endParaRPr lang="zh-CN" altLang="en-US" spc="-247" dirty="0">
              <a:latin typeface="+mn-ea"/>
              <a:ea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8943" y="729558"/>
            <a:ext cx="8120380" cy="1746250"/>
            <a:chOff x="298450" y="838200"/>
            <a:chExt cx="8120380" cy="1746250"/>
          </a:xfrm>
        </p:grpSpPr>
        <p:sp>
          <p:nvSpPr>
            <p:cNvPr id="9" name="object 9"/>
            <p:cNvSpPr/>
            <p:nvPr/>
          </p:nvSpPr>
          <p:spPr>
            <a:xfrm>
              <a:off x="304800" y="844550"/>
              <a:ext cx="8107680" cy="1733550"/>
            </a:xfrm>
            <a:custGeom>
              <a:avLst/>
              <a:gdLst/>
              <a:ahLst/>
              <a:cxnLst/>
              <a:rect l="l" t="t" r="r" b="b"/>
              <a:pathLst>
                <a:path w="8107680" h="1733550">
                  <a:moveTo>
                    <a:pt x="8107362" y="1733549"/>
                  </a:moveTo>
                  <a:lnTo>
                    <a:pt x="0" y="1733549"/>
                  </a:lnTo>
                  <a:lnTo>
                    <a:pt x="0" y="0"/>
                  </a:lnTo>
                  <a:lnTo>
                    <a:pt x="8107362" y="0"/>
                  </a:lnTo>
                  <a:lnTo>
                    <a:pt x="8107362" y="173354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4800" y="844550"/>
              <a:ext cx="8107680" cy="1733550"/>
            </a:xfrm>
            <a:custGeom>
              <a:avLst/>
              <a:gdLst/>
              <a:ahLst/>
              <a:cxnLst/>
              <a:rect l="l" t="t" r="r" b="b"/>
              <a:pathLst>
                <a:path w="8107680" h="1733550">
                  <a:moveTo>
                    <a:pt x="0" y="0"/>
                  </a:moveTo>
                  <a:lnTo>
                    <a:pt x="8107362" y="0"/>
                  </a:lnTo>
                  <a:lnTo>
                    <a:pt x="8107362" y="1733549"/>
                  </a:lnTo>
                  <a:lnTo>
                    <a:pt x="0" y="173354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0223" y="752419"/>
            <a:ext cx="7578725" cy="168656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RewardNetworkImpl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implements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</a:t>
            </a:r>
            <a:r>
              <a:rPr spc="-8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>
              <a:latin typeface="+mn-ea"/>
              <a:cs typeface="思源黑体" panose="020B0400000000000000" charset="-122"/>
            </a:endParaRPr>
          </a:p>
          <a:p>
            <a:pPr marL="271145">
              <a:spcBef>
                <a:spcPts val="20"/>
              </a:spcBef>
            </a:pPr>
            <a:r>
              <a:rPr b="1" spc="-20" dirty="0">
                <a:solidFill>
                  <a:srgbClr val="4D9491"/>
                </a:solidFill>
                <a:latin typeface="+mn-ea"/>
                <a:cs typeface="思源黑体" panose="020B0400000000000000" charset="-122"/>
              </a:rPr>
              <a:t>@Transactional</a:t>
            </a:r>
            <a:endParaRPr>
              <a:latin typeface="+mn-ea"/>
              <a:cs typeface="思源黑体" panose="020B0400000000000000" charset="-122"/>
            </a:endParaRPr>
          </a:p>
          <a:p>
            <a:pPr marL="271145">
              <a:spcBef>
                <a:spcPts val="20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RewardConfirmation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rewardAccountFor(Dining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d)</a:t>
            </a:r>
            <a:r>
              <a:rPr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>
              <a:latin typeface="+mn-ea"/>
              <a:cs typeface="思源黑体" panose="020B0400000000000000" charset="-122"/>
            </a:endParaRPr>
          </a:p>
          <a:p>
            <a:pPr marL="525145">
              <a:spcBef>
                <a:spcPts val="20"/>
              </a:spcBef>
            </a:pP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 </a:t>
            </a:r>
            <a:r>
              <a:rPr lang="zh-CN" altLang="en-US"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工作单元是原子性的</a:t>
            </a:r>
            <a:endParaRPr>
              <a:latin typeface="+mn-ea"/>
              <a:cs typeface="思源黑体" panose="020B0400000000000000" charset="-122"/>
            </a:endParaRPr>
          </a:p>
          <a:p>
            <a:pPr marL="269875">
              <a:spcBef>
                <a:spcPts val="2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2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>
              <a:latin typeface="+mn-ea"/>
              <a:cs typeface="思源黑体" panose="020B0400000000000000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6879" y="2631383"/>
            <a:ext cx="8112125" cy="2076450"/>
            <a:chOff x="306386" y="2740025"/>
            <a:chExt cx="8112125" cy="2076450"/>
          </a:xfrm>
        </p:grpSpPr>
        <p:sp>
          <p:nvSpPr>
            <p:cNvPr id="13" name="object 13"/>
            <p:cNvSpPr/>
            <p:nvPr/>
          </p:nvSpPr>
          <p:spPr>
            <a:xfrm>
              <a:off x="312736" y="2746375"/>
              <a:ext cx="8099425" cy="2063750"/>
            </a:xfrm>
            <a:custGeom>
              <a:avLst/>
              <a:gdLst/>
              <a:ahLst/>
              <a:cxnLst/>
              <a:rect l="l" t="t" r="r" b="b"/>
              <a:pathLst>
                <a:path w="8099425" h="2063750">
                  <a:moveTo>
                    <a:pt x="8099424" y="2063749"/>
                  </a:moveTo>
                  <a:lnTo>
                    <a:pt x="0" y="2063749"/>
                  </a:lnTo>
                  <a:lnTo>
                    <a:pt x="0" y="0"/>
                  </a:lnTo>
                  <a:lnTo>
                    <a:pt x="8099424" y="0"/>
                  </a:lnTo>
                  <a:lnTo>
                    <a:pt x="8099424" y="206374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12736" y="2746375"/>
              <a:ext cx="8099425" cy="2063750"/>
            </a:xfrm>
            <a:custGeom>
              <a:avLst/>
              <a:gdLst/>
              <a:ahLst/>
              <a:cxnLst/>
              <a:rect l="l" t="t" r="r" b="b"/>
              <a:pathLst>
                <a:path w="8099425" h="2063750">
                  <a:moveTo>
                    <a:pt x="0" y="0"/>
                  </a:moveTo>
                  <a:lnTo>
                    <a:pt x="8099424" y="0"/>
                  </a:lnTo>
                  <a:lnTo>
                    <a:pt x="8099424" y="2063749"/>
                  </a:lnTo>
                  <a:lnTo>
                    <a:pt x="0" y="206374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109517" y="2955233"/>
            <a:ext cx="3792854" cy="638175"/>
            <a:chOff x="4899024" y="3063874"/>
            <a:chExt cx="3792854" cy="638175"/>
          </a:xfrm>
        </p:grpSpPr>
        <p:sp>
          <p:nvSpPr>
            <p:cNvPr id="18" name="object 18"/>
            <p:cNvSpPr/>
            <p:nvPr/>
          </p:nvSpPr>
          <p:spPr>
            <a:xfrm>
              <a:off x="4903787" y="3068636"/>
              <a:ext cx="3783329" cy="628650"/>
            </a:xfrm>
            <a:custGeom>
              <a:avLst/>
              <a:gdLst/>
              <a:ahLst/>
              <a:cxnLst/>
              <a:rect l="l" t="t" r="r" b="b"/>
              <a:pathLst>
                <a:path w="3783329" h="628650">
                  <a:moveTo>
                    <a:pt x="3783012" y="628649"/>
                  </a:moveTo>
                  <a:lnTo>
                    <a:pt x="0" y="628649"/>
                  </a:lnTo>
                  <a:lnTo>
                    <a:pt x="0" y="0"/>
                  </a:lnTo>
                  <a:lnTo>
                    <a:pt x="3783012" y="0"/>
                  </a:lnTo>
                  <a:lnTo>
                    <a:pt x="3783012" y="628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903787" y="3068636"/>
              <a:ext cx="3783329" cy="628650"/>
            </a:xfrm>
            <a:custGeom>
              <a:avLst/>
              <a:gdLst/>
              <a:ahLst/>
              <a:cxnLst/>
              <a:rect l="l" t="t" r="r" b="b"/>
              <a:pathLst>
                <a:path w="3783329" h="628650">
                  <a:moveTo>
                    <a:pt x="0" y="0"/>
                  </a:moveTo>
                  <a:lnTo>
                    <a:pt x="3783012" y="0"/>
                  </a:lnTo>
                  <a:lnTo>
                    <a:pt x="3783012" y="628649"/>
                  </a:lnTo>
                  <a:lnTo>
                    <a:pt x="0" y="628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446317" y="627957"/>
            <a:ext cx="1656080" cy="400050"/>
            <a:chOff x="7235824" y="736599"/>
            <a:chExt cx="1656080" cy="400050"/>
          </a:xfrm>
        </p:grpSpPr>
        <p:sp>
          <p:nvSpPr>
            <p:cNvPr id="22" name="object 22"/>
            <p:cNvSpPr/>
            <p:nvPr/>
          </p:nvSpPr>
          <p:spPr>
            <a:xfrm>
              <a:off x="7240586" y="741362"/>
              <a:ext cx="1646555" cy="390525"/>
            </a:xfrm>
            <a:custGeom>
              <a:avLst/>
              <a:gdLst/>
              <a:ahLst/>
              <a:cxnLst/>
              <a:rect l="l" t="t" r="r" b="b"/>
              <a:pathLst>
                <a:path w="1646554" h="390525">
                  <a:moveTo>
                    <a:pt x="1581148" y="390524"/>
                  </a:moveTo>
                  <a:lnTo>
                    <a:pt x="65088" y="390524"/>
                  </a:lnTo>
                  <a:lnTo>
                    <a:pt x="39753" y="385409"/>
                  </a:lnTo>
                  <a:lnTo>
                    <a:pt x="19064" y="371460"/>
                  </a:lnTo>
                  <a:lnTo>
                    <a:pt x="5115" y="350771"/>
                  </a:lnTo>
                  <a:lnTo>
                    <a:pt x="0" y="325436"/>
                  </a:lnTo>
                  <a:lnTo>
                    <a:pt x="0" y="65088"/>
                  </a:lnTo>
                  <a:lnTo>
                    <a:pt x="5115" y="39753"/>
                  </a:lnTo>
                  <a:lnTo>
                    <a:pt x="19064" y="19064"/>
                  </a:lnTo>
                  <a:lnTo>
                    <a:pt x="39753" y="5115"/>
                  </a:lnTo>
                  <a:lnTo>
                    <a:pt x="65088" y="0"/>
                  </a:lnTo>
                  <a:lnTo>
                    <a:pt x="1581148" y="0"/>
                  </a:lnTo>
                  <a:lnTo>
                    <a:pt x="1627172" y="19064"/>
                  </a:lnTo>
                  <a:lnTo>
                    <a:pt x="1646236" y="65088"/>
                  </a:lnTo>
                  <a:lnTo>
                    <a:pt x="1646236" y="325436"/>
                  </a:lnTo>
                  <a:lnTo>
                    <a:pt x="1641121" y="350771"/>
                  </a:lnTo>
                  <a:lnTo>
                    <a:pt x="1627172" y="371460"/>
                  </a:lnTo>
                  <a:lnTo>
                    <a:pt x="1606483" y="385409"/>
                  </a:lnTo>
                  <a:lnTo>
                    <a:pt x="1581148" y="39052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240586" y="741362"/>
              <a:ext cx="1646555" cy="390525"/>
            </a:xfrm>
            <a:custGeom>
              <a:avLst/>
              <a:gdLst/>
              <a:ahLst/>
              <a:cxnLst/>
              <a:rect l="l" t="t" r="r" b="b"/>
              <a:pathLst>
                <a:path w="1646554" h="390525">
                  <a:moveTo>
                    <a:pt x="0" y="65088"/>
                  </a:moveTo>
                  <a:lnTo>
                    <a:pt x="5115" y="39753"/>
                  </a:lnTo>
                  <a:lnTo>
                    <a:pt x="19064" y="19064"/>
                  </a:lnTo>
                  <a:lnTo>
                    <a:pt x="39753" y="5115"/>
                  </a:lnTo>
                  <a:lnTo>
                    <a:pt x="65088" y="0"/>
                  </a:lnTo>
                  <a:lnTo>
                    <a:pt x="1581148" y="0"/>
                  </a:lnTo>
                  <a:lnTo>
                    <a:pt x="1627172" y="19064"/>
                  </a:lnTo>
                  <a:lnTo>
                    <a:pt x="1646236" y="65088"/>
                  </a:lnTo>
                  <a:lnTo>
                    <a:pt x="1646236" y="325436"/>
                  </a:lnTo>
                  <a:lnTo>
                    <a:pt x="1641121" y="350771"/>
                  </a:lnTo>
                  <a:lnTo>
                    <a:pt x="1627172" y="371460"/>
                  </a:lnTo>
                  <a:lnTo>
                    <a:pt x="1606483" y="385409"/>
                  </a:lnTo>
                  <a:lnTo>
                    <a:pt x="1581148" y="390524"/>
                  </a:lnTo>
                  <a:lnTo>
                    <a:pt x="65088" y="390524"/>
                  </a:lnTo>
                  <a:lnTo>
                    <a:pt x="39753" y="385409"/>
                  </a:lnTo>
                  <a:lnTo>
                    <a:pt x="19064" y="371460"/>
                  </a:lnTo>
                  <a:lnTo>
                    <a:pt x="5115" y="350771"/>
                  </a:lnTo>
                  <a:lnTo>
                    <a:pt x="0" y="325436"/>
                  </a:lnTo>
                  <a:lnTo>
                    <a:pt x="0" y="650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562523" y="652723"/>
            <a:ext cx="146558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在你的代码中</a:t>
            </a:r>
            <a:endParaRPr lang="zh-CN" altLang="en-US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4280" y="4525271"/>
            <a:ext cx="3575050" cy="352425"/>
            <a:chOff x="4903787" y="4633912"/>
            <a:chExt cx="3575050" cy="352425"/>
          </a:xfrm>
        </p:grpSpPr>
        <p:sp>
          <p:nvSpPr>
            <p:cNvPr id="26" name="object 26"/>
            <p:cNvSpPr/>
            <p:nvPr/>
          </p:nvSpPr>
          <p:spPr>
            <a:xfrm>
              <a:off x="4908549" y="4638674"/>
              <a:ext cx="3565525" cy="342900"/>
            </a:xfrm>
            <a:custGeom>
              <a:avLst/>
              <a:gdLst/>
              <a:ahLst/>
              <a:cxnLst/>
              <a:rect l="l" t="t" r="r" b="b"/>
              <a:pathLst>
                <a:path w="3565525" h="342900">
                  <a:moveTo>
                    <a:pt x="3508374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8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3508374" y="0"/>
                  </a:lnTo>
                  <a:lnTo>
                    <a:pt x="3548786" y="16739"/>
                  </a:lnTo>
                  <a:lnTo>
                    <a:pt x="3565524" y="57151"/>
                  </a:lnTo>
                  <a:lnTo>
                    <a:pt x="3565524" y="285748"/>
                  </a:lnTo>
                  <a:lnTo>
                    <a:pt x="3561033" y="307994"/>
                  </a:lnTo>
                  <a:lnTo>
                    <a:pt x="3548785" y="326160"/>
                  </a:lnTo>
                  <a:lnTo>
                    <a:pt x="3530619" y="338408"/>
                  </a:lnTo>
                  <a:lnTo>
                    <a:pt x="3508374" y="342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908550" y="4638675"/>
              <a:ext cx="3565525" cy="342900"/>
            </a:xfrm>
            <a:custGeom>
              <a:avLst/>
              <a:gdLst/>
              <a:ahLst/>
              <a:cxnLst/>
              <a:rect l="l" t="t" r="r" b="b"/>
              <a:pathLst>
                <a:path w="35655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3508374" y="0"/>
                  </a:lnTo>
                  <a:lnTo>
                    <a:pt x="3548785" y="16738"/>
                  </a:lnTo>
                  <a:lnTo>
                    <a:pt x="3565524" y="57151"/>
                  </a:lnTo>
                  <a:lnTo>
                    <a:pt x="3565524" y="285748"/>
                  </a:lnTo>
                  <a:lnTo>
                    <a:pt x="3561033" y="307994"/>
                  </a:lnTo>
                  <a:lnTo>
                    <a:pt x="3548785" y="326160"/>
                  </a:lnTo>
                  <a:lnTo>
                    <a:pt x="3530619" y="338408"/>
                  </a:lnTo>
                  <a:lnTo>
                    <a:pt x="3508374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28571" y="4707630"/>
            <a:ext cx="214629" cy="21209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300" spc="2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23</a:t>
            </a:r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5293" y="2764098"/>
            <a:ext cx="78892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D9491"/>
                </a:solidFill>
                <a:latin typeface="+mn-ea"/>
              </a:rPr>
              <a:t>@Configuration</a:t>
            </a:r>
            <a:endParaRPr lang="zh-CN" altLang="en-US" sz="1600" dirty="0">
              <a:solidFill>
                <a:srgbClr val="4D9491"/>
              </a:solidFill>
              <a:latin typeface="+mn-ea"/>
            </a:endParaRPr>
          </a:p>
          <a:p>
            <a:r>
              <a:rPr lang="zh-CN" altLang="en-US" sz="1600" b="1" dirty="0">
                <a:solidFill>
                  <a:srgbClr val="4D9491"/>
                </a:solidFill>
                <a:latin typeface="+mn-ea"/>
              </a:rPr>
              <a:t>@EnableTransactionManagement</a:t>
            </a:r>
            <a:endParaRPr lang="zh-CN" altLang="en-US" sz="1600" dirty="0">
              <a:solidFill>
                <a:srgbClr val="4D9491"/>
              </a:solidFill>
              <a:latin typeface="+mn-ea"/>
            </a:endParaRPr>
          </a:p>
          <a:p>
            <a:r>
              <a:rPr lang="zh-CN" altLang="en-US" sz="1600" dirty="0">
                <a:solidFill>
                  <a:srgbClr val="800055"/>
                </a:solidFill>
                <a:latin typeface="+mn-ea"/>
              </a:rPr>
              <a:t>public class</a:t>
            </a:r>
            <a:r>
              <a:rPr lang="zh-CN" altLang="en-US" sz="1600" dirty="0">
                <a:latin typeface="+mn-ea"/>
              </a:rPr>
              <a:t> TxnConfig {</a:t>
            </a:r>
            <a:endParaRPr lang="zh-CN" altLang="en-US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    </a:t>
            </a:r>
            <a:r>
              <a:rPr lang="zh-CN" altLang="en-US" sz="1600" dirty="0">
                <a:solidFill>
                  <a:srgbClr val="4D9491"/>
                </a:solidFill>
                <a:latin typeface="+mn-ea"/>
              </a:rPr>
              <a:t>@Bean</a:t>
            </a:r>
            <a:endParaRPr lang="zh-CN" altLang="en-US" sz="1600" dirty="0">
              <a:solidFill>
                <a:srgbClr val="4D9491"/>
              </a:solidFill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  <a:sym typeface="+mn-ea"/>
              </a:rPr>
              <a:t> </a:t>
            </a:r>
            <a:r>
              <a:rPr lang="en-US" altLang="zh-CN" sz="1600" dirty="0">
                <a:latin typeface="+mn-ea"/>
                <a:sym typeface="+mn-ea"/>
              </a:rPr>
              <a:t>   </a:t>
            </a:r>
            <a:r>
              <a:rPr lang="zh-CN" altLang="en-US" sz="1600" dirty="0">
                <a:solidFill>
                  <a:srgbClr val="800055"/>
                </a:solidFill>
                <a:latin typeface="+mn-ea"/>
              </a:rPr>
              <a:t>public </a:t>
            </a:r>
            <a:r>
              <a:rPr lang="zh-CN" altLang="en-US" sz="1600" dirty="0">
                <a:latin typeface="+mn-ea"/>
              </a:rPr>
              <a:t>PlatformTransactionManager transactionManager(DataSource ds) {</a:t>
            </a:r>
            <a:endParaRPr lang="zh-CN" altLang="en-US" sz="1600" dirty="0">
              <a:latin typeface="+mn-ea"/>
            </a:endParaRPr>
          </a:p>
          <a:p>
            <a:r>
              <a:rPr lang="zh-CN" altLang="en-US" sz="1600" dirty="0">
                <a:latin typeface="+mn-ea"/>
                <a:sym typeface="+mn-ea"/>
              </a:rPr>
              <a:t> </a:t>
            </a:r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zh-CN" altLang="en-US" sz="1600" dirty="0">
                <a:latin typeface="+mn-ea"/>
                <a:sym typeface="+mn-ea"/>
              </a:rPr>
              <a:t> </a:t>
            </a:r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zh-CN" altLang="en-US" sz="1600" dirty="0">
                <a:solidFill>
                  <a:srgbClr val="800055"/>
                </a:solidFill>
                <a:latin typeface="+mn-ea"/>
              </a:rPr>
              <a:t>return new </a:t>
            </a:r>
            <a:r>
              <a:rPr lang="zh-CN" altLang="en-US" sz="1600" dirty="0">
                <a:latin typeface="+mn-ea"/>
              </a:rPr>
              <a:t>DataSourceTransactionManager(ds);</a:t>
            </a:r>
            <a:endParaRPr lang="zh-CN" altLang="en-US" sz="1600" dirty="0">
              <a:latin typeface="+mn-ea"/>
            </a:endParaRPr>
          </a:p>
          <a:p>
            <a:r>
              <a:rPr lang="zh-CN" altLang="en-US" sz="1600" dirty="0">
                <a:latin typeface="+mn-ea"/>
                <a:sym typeface="+mn-ea"/>
              </a:rPr>
              <a:t> </a:t>
            </a:r>
            <a:r>
              <a:rPr lang="en-US" altLang="zh-CN" sz="1600" dirty="0">
                <a:latin typeface="+mn-ea"/>
                <a:sym typeface="+mn-ea"/>
              </a:rPr>
              <a:t>    </a:t>
            </a:r>
            <a:r>
              <a:rPr lang="zh-CN" altLang="en-US" sz="1600" dirty="0">
                <a:latin typeface="+mn-ea"/>
              </a:rPr>
              <a:t>}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66998" y="2959678"/>
            <a:ext cx="3417570" cy="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965">
              <a:spcBef>
                <a:spcPts val="20"/>
              </a:spcBef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定义一个</a:t>
            </a:r>
            <a:r>
              <a:rPr lang="de-DE" dirty="0">
                <a:latin typeface="+mn-ea"/>
                <a:cs typeface="Arial" panose="020B0604020202020204"/>
                <a:sym typeface="+mn-ea"/>
              </a:rPr>
              <a:t>Bean</a:t>
            </a: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后处理器</a:t>
            </a:r>
            <a:endParaRPr lang="zh-CN" altLang="en-US" dirty="0">
              <a:latin typeface="+mn-ea"/>
              <a:cs typeface="Arial" panose="020B0604020202020204"/>
            </a:endParaRPr>
          </a:p>
          <a:p>
            <a:pPr marL="481965" indent="-381000">
              <a:spcBef>
                <a:spcPts val="20"/>
              </a:spcBef>
              <a:buFontTx/>
              <a:buChar char="-"/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代理</a:t>
            </a:r>
            <a:r>
              <a:rPr lang="en-US" altLang="zh-CN" dirty="0">
                <a:latin typeface="+mn-ea"/>
                <a:cs typeface="Arial" panose="020B0604020202020204"/>
                <a:sym typeface="+mn-ea"/>
              </a:rPr>
              <a:t>@Transactional</a:t>
            </a: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 </a:t>
            </a:r>
            <a:r>
              <a:rPr lang="en-US" altLang="zh-CN" dirty="0">
                <a:latin typeface="+mn-ea"/>
                <a:cs typeface="Arial" panose="020B0604020202020204"/>
                <a:sym typeface="+mn-ea"/>
              </a:rPr>
              <a:t>bean</a:t>
            </a:r>
            <a:endParaRPr lang="zh-CN" altLang="en-US">
              <a:latin typeface="+mn-ea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 flipV="1">
            <a:off x="4020493" y="3148908"/>
            <a:ext cx="11430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24"/>
          <p:cNvSpPr txBox="1"/>
          <p:nvPr/>
        </p:nvSpPr>
        <p:spPr>
          <a:xfrm>
            <a:off x="5266998" y="4556703"/>
            <a:ext cx="325755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在你的</a:t>
            </a:r>
            <a:r>
              <a:rPr lang="en-US" altLang="zh-CN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配置中</a:t>
            </a:r>
            <a:endParaRPr lang="zh-CN" altLang="en-US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4811" y="2341561"/>
            <a:ext cx="5697855" cy="1078230"/>
            <a:chOff x="2944811" y="2341561"/>
            <a:chExt cx="5697855" cy="1078230"/>
          </a:xfrm>
        </p:grpSpPr>
        <p:sp>
          <p:nvSpPr>
            <p:cNvPr id="3" name="object 3"/>
            <p:cNvSpPr/>
            <p:nvPr/>
          </p:nvSpPr>
          <p:spPr>
            <a:xfrm>
              <a:off x="2951161" y="2347911"/>
              <a:ext cx="5685155" cy="1065530"/>
            </a:xfrm>
            <a:custGeom>
              <a:avLst/>
              <a:gdLst/>
              <a:ahLst/>
              <a:cxnLst/>
              <a:rect l="l" t="t" r="r" b="b"/>
              <a:pathLst>
                <a:path w="5685155" h="1065529">
                  <a:moveTo>
                    <a:pt x="5507297" y="1065211"/>
                  </a:moveTo>
                  <a:lnTo>
                    <a:pt x="177538" y="1065211"/>
                  </a:lnTo>
                  <a:lnTo>
                    <a:pt x="130341" y="1058869"/>
                  </a:lnTo>
                  <a:lnTo>
                    <a:pt x="87931" y="1040972"/>
                  </a:lnTo>
                  <a:lnTo>
                    <a:pt x="51999" y="1013211"/>
                  </a:lnTo>
                  <a:lnTo>
                    <a:pt x="24239" y="977280"/>
                  </a:lnTo>
                  <a:lnTo>
                    <a:pt x="6341" y="934869"/>
                  </a:lnTo>
                  <a:lnTo>
                    <a:pt x="0" y="887673"/>
                  </a:lnTo>
                  <a:lnTo>
                    <a:pt x="0" y="177538"/>
                  </a:lnTo>
                  <a:lnTo>
                    <a:pt x="6341" y="130341"/>
                  </a:lnTo>
                  <a:lnTo>
                    <a:pt x="24239" y="87931"/>
                  </a:lnTo>
                  <a:lnTo>
                    <a:pt x="51999" y="51999"/>
                  </a:lnTo>
                  <a:lnTo>
                    <a:pt x="87931" y="24239"/>
                  </a:lnTo>
                  <a:lnTo>
                    <a:pt x="130341" y="6341"/>
                  </a:lnTo>
                  <a:lnTo>
                    <a:pt x="177538" y="0"/>
                  </a:lnTo>
                  <a:lnTo>
                    <a:pt x="5507297" y="0"/>
                  </a:lnTo>
                  <a:lnTo>
                    <a:pt x="5575239" y="13514"/>
                  </a:lnTo>
                  <a:lnTo>
                    <a:pt x="5632837" y="51999"/>
                  </a:lnTo>
                  <a:lnTo>
                    <a:pt x="5671322" y="109597"/>
                  </a:lnTo>
                  <a:lnTo>
                    <a:pt x="5684836" y="177538"/>
                  </a:lnTo>
                  <a:lnTo>
                    <a:pt x="5684836" y="887673"/>
                  </a:lnTo>
                  <a:lnTo>
                    <a:pt x="5678494" y="934869"/>
                  </a:lnTo>
                  <a:lnTo>
                    <a:pt x="5660597" y="977280"/>
                  </a:lnTo>
                  <a:lnTo>
                    <a:pt x="5632836" y="1013211"/>
                  </a:lnTo>
                  <a:lnTo>
                    <a:pt x="5596905" y="1040972"/>
                  </a:lnTo>
                  <a:lnTo>
                    <a:pt x="5554494" y="1058869"/>
                  </a:lnTo>
                  <a:lnTo>
                    <a:pt x="5507297" y="1065211"/>
                  </a:lnTo>
                  <a:close/>
                </a:path>
              </a:pathLst>
            </a:custGeom>
            <a:solidFill>
              <a:srgbClr val="E6E6F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51161" y="2347911"/>
              <a:ext cx="5685155" cy="1065530"/>
            </a:xfrm>
            <a:custGeom>
              <a:avLst/>
              <a:gdLst/>
              <a:ahLst/>
              <a:cxnLst/>
              <a:rect l="l" t="t" r="r" b="b"/>
              <a:pathLst>
                <a:path w="5685155" h="1065529">
                  <a:moveTo>
                    <a:pt x="0" y="177538"/>
                  </a:moveTo>
                  <a:lnTo>
                    <a:pt x="6341" y="130341"/>
                  </a:lnTo>
                  <a:lnTo>
                    <a:pt x="24239" y="87931"/>
                  </a:lnTo>
                  <a:lnTo>
                    <a:pt x="51999" y="51999"/>
                  </a:lnTo>
                  <a:lnTo>
                    <a:pt x="87931" y="24239"/>
                  </a:lnTo>
                  <a:lnTo>
                    <a:pt x="130341" y="6341"/>
                  </a:lnTo>
                  <a:lnTo>
                    <a:pt x="177538" y="0"/>
                  </a:lnTo>
                  <a:lnTo>
                    <a:pt x="5507297" y="0"/>
                  </a:lnTo>
                  <a:lnTo>
                    <a:pt x="5575239" y="13514"/>
                  </a:lnTo>
                  <a:lnTo>
                    <a:pt x="5632837" y="51999"/>
                  </a:lnTo>
                  <a:lnTo>
                    <a:pt x="5671322" y="109597"/>
                  </a:lnTo>
                  <a:lnTo>
                    <a:pt x="5684836" y="177538"/>
                  </a:lnTo>
                  <a:lnTo>
                    <a:pt x="5684836" y="887673"/>
                  </a:lnTo>
                  <a:lnTo>
                    <a:pt x="5678494" y="934869"/>
                  </a:lnTo>
                  <a:lnTo>
                    <a:pt x="5660597" y="977280"/>
                  </a:lnTo>
                  <a:lnTo>
                    <a:pt x="5632836" y="1013211"/>
                  </a:lnTo>
                  <a:lnTo>
                    <a:pt x="5596905" y="1040972"/>
                  </a:lnTo>
                  <a:lnTo>
                    <a:pt x="5554494" y="1058869"/>
                  </a:lnTo>
                  <a:lnTo>
                    <a:pt x="5507297" y="1065211"/>
                  </a:lnTo>
                  <a:lnTo>
                    <a:pt x="177538" y="1065211"/>
                  </a:lnTo>
                  <a:lnTo>
                    <a:pt x="130341" y="1058869"/>
                  </a:lnTo>
                  <a:lnTo>
                    <a:pt x="87931" y="1040972"/>
                  </a:lnTo>
                  <a:lnTo>
                    <a:pt x="51999" y="1013211"/>
                  </a:lnTo>
                  <a:lnTo>
                    <a:pt x="24239" y="977280"/>
                  </a:lnTo>
                  <a:lnTo>
                    <a:pt x="6341" y="934869"/>
                  </a:lnTo>
                  <a:lnTo>
                    <a:pt x="0" y="887673"/>
                  </a:lnTo>
                  <a:lnTo>
                    <a:pt x="0" y="177538"/>
                  </a:lnTo>
                  <a:close/>
                </a:path>
              </a:pathLst>
            </a:custGeom>
            <a:ln w="125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075350" y="2635249"/>
              <a:ext cx="2362200" cy="628650"/>
            </a:xfrm>
            <a:custGeom>
              <a:avLst/>
              <a:gdLst/>
              <a:ahLst/>
              <a:cxnLst/>
              <a:rect l="l" t="t" r="r" b="b"/>
              <a:pathLst>
                <a:path w="2362200" h="628650">
                  <a:moveTo>
                    <a:pt x="2362200" y="0"/>
                  </a:moveTo>
                  <a:lnTo>
                    <a:pt x="0" y="0"/>
                  </a:lnTo>
                  <a:lnTo>
                    <a:pt x="0" y="107950"/>
                  </a:lnTo>
                  <a:lnTo>
                    <a:pt x="0" y="628650"/>
                  </a:lnTo>
                  <a:lnTo>
                    <a:pt x="2362200" y="628650"/>
                  </a:lnTo>
                  <a:lnTo>
                    <a:pt x="2362200" y="10795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00" dirty="0">
                <a:latin typeface="+mn-ea"/>
                <a:ea typeface="+mn-ea"/>
              </a:rPr>
              <a:t>声明式事务管理</a:t>
            </a:r>
            <a:endParaRPr lang="zh-CN" altLang="en-US" spc="-213" dirty="0">
              <a:latin typeface="+mn-ea"/>
              <a:ea typeface="+mn-e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987" y="887375"/>
            <a:ext cx="4685665" cy="109347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60" dirty="0">
                <a:latin typeface="+mn-ea"/>
                <a:cs typeface="思源黑体" panose="020B0400000000000000" charset="-122"/>
              </a:rPr>
              <a:t>目标业务被包裹在代理中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6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使用</a:t>
            </a:r>
            <a:r>
              <a:rPr sz="2000" spc="-7" dirty="0">
                <a:latin typeface="+mn-ea"/>
                <a:cs typeface="思源黑体" panose="020B0400000000000000" charset="-122"/>
              </a:rPr>
              <a:t>“</a:t>
            </a:r>
            <a:r>
              <a:rPr sz="2000" i="1" spc="-7" dirty="0">
                <a:latin typeface="+mn-ea"/>
                <a:cs typeface="思源黑体" panose="020B0400000000000000" charset="-122"/>
              </a:rPr>
              <a:t>around</a:t>
            </a:r>
            <a:r>
              <a:rPr sz="2000" spc="-7" dirty="0">
                <a:latin typeface="+mn-ea"/>
                <a:cs typeface="思源黑体" panose="020B0400000000000000" charset="-122"/>
              </a:rPr>
              <a:t>”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类型的</a:t>
            </a:r>
            <a:r>
              <a:rPr lang="en-US" sz="2000" spc="-7" dirty="0">
                <a:latin typeface="+mn-ea"/>
                <a:cs typeface="思源黑体" panose="020B0400000000000000" charset="-122"/>
              </a:rPr>
              <a:t>A</a:t>
            </a:r>
            <a:r>
              <a:rPr sz="2000" spc="-7" dirty="0">
                <a:latin typeface="+mn-ea"/>
                <a:cs typeface="思源黑体" panose="020B0400000000000000" charset="-122"/>
              </a:rPr>
              <a:t>dvice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Arial" panose="020B0604020202020204"/>
                <a:sym typeface="+mn-ea"/>
              </a:rPr>
              <a:t>代理引用注入调用器</a:t>
            </a:r>
            <a:endParaRPr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2553335"/>
            <a:ext cx="2890520" cy="56578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  <a:tabLst>
                <a:tab pos="3300095" algn="l"/>
              </a:tabLst>
            </a:pPr>
            <a:r>
              <a:rPr spc="-7" dirty="0">
                <a:latin typeface="+mn-ea"/>
                <a:cs typeface="思源黑体" panose="020B0400000000000000" charset="-122"/>
              </a:rPr>
              <a:t>t</a:t>
            </a:r>
            <a:r>
              <a:rPr u="sng" spc="-7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ransfer(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u="sng" spc="-7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$50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lang="en-US" u="sng" spc="-7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, 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1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lang="en-US" altLang="zh-CN">
                <a:latin typeface="+mn-ea"/>
                <a:sym typeface="+mn-ea"/>
              </a:rPr>
              <a:t>, 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2</a:t>
            </a:r>
            <a:r>
              <a:rPr lang="zh-CN" altLang="en-US">
                <a:latin typeface="+mn-ea"/>
                <a:sym typeface="+mn-ea"/>
              </a:rPr>
              <a:t>"</a:t>
            </a:r>
            <a:r>
              <a:rPr lang="en-US" altLang="zh-CN">
                <a:latin typeface="+mn-ea"/>
                <a:sym typeface="+mn-ea"/>
              </a:rPr>
              <a:t>)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+mn-ea"/>
                <a:cs typeface="思源黑体" panose="020B0400000000000000" charset="-122"/>
              </a:rPr>
              <a:t>	</a:t>
            </a:r>
            <a:endParaRPr u="sng" dirty="0">
              <a:uFill>
                <a:solidFill>
                  <a:srgbClr val="000000"/>
                </a:solidFill>
              </a:u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75562" y="2628900"/>
            <a:ext cx="2749550" cy="711200"/>
            <a:chOff x="2875562" y="2628900"/>
            <a:chExt cx="2749550" cy="711200"/>
          </a:xfrm>
        </p:grpSpPr>
        <p:sp>
          <p:nvSpPr>
            <p:cNvPr id="11" name="object 11"/>
            <p:cNvSpPr/>
            <p:nvPr/>
          </p:nvSpPr>
          <p:spPr>
            <a:xfrm>
              <a:off x="2881912" y="2808112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0" y="0"/>
                  </a:lnTo>
                  <a:lnTo>
                    <a:pt x="57180" y="20811"/>
                  </a:lnTo>
                  <a:lnTo>
                    <a:pt x="0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1912" y="2808112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57180" y="20811"/>
                  </a:lnTo>
                  <a:lnTo>
                    <a:pt x="0" y="0"/>
                  </a:lnTo>
                  <a:lnTo>
                    <a:pt x="0" y="41623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103561" y="2635250"/>
              <a:ext cx="2514600" cy="628650"/>
            </a:xfrm>
            <a:custGeom>
              <a:avLst/>
              <a:gdLst/>
              <a:ahLst/>
              <a:cxnLst/>
              <a:rect l="l" t="t" r="r" b="b"/>
              <a:pathLst>
                <a:path w="2514600" h="628650">
                  <a:moveTo>
                    <a:pt x="2514599" y="628649"/>
                  </a:moveTo>
                  <a:lnTo>
                    <a:pt x="0" y="628649"/>
                  </a:lnTo>
                  <a:lnTo>
                    <a:pt x="0" y="0"/>
                  </a:lnTo>
                  <a:lnTo>
                    <a:pt x="2514599" y="0"/>
                  </a:lnTo>
                  <a:lnTo>
                    <a:pt x="2514599" y="628649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103561" y="2635250"/>
              <a:ext cx="2514600" cy="628650"/>
            </a:xfrm>
            <a:custGeom>
              <a:avLst/>
              <a:gdLst/>
              <a:ahLst/>
              <a:cxnLst/>
              <a:rect l="l" t="t" r="r" b="b"/>
              <a:pathLst>
                <a:path w="2514600" h="628650">
                  <a:moveTo>
                    <a:pt x="0" y="0"/>
                  </a:moveTo>
                  <a:lnTo>
                    <a:pt x="2514599" y="0"/>
                  </a:lnTo>
                  <a:lnTo>
                    <a:pt x="2514599" y="628649"/>
                  </a:lnTo>
                  <a:lnTo>
                    <a:pt x="0" y="62864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103561" y="2690811"/>
              <a:ext cx="2514600" cy="649605"/>
            </a:xfrm>
            <a:custGeom>
              <a:avLst/>
              <a:gdLst/>
              <a:ahLst/>
              <a:cxnLst/>
              <a:rect l="l" t="t" r="r" b="b"/>
              <a:pathLst>
                <a:path w="2514600" h="649604">
                  <a:moveTo>
                    <a:pt x="2514599" y="649286"/>
                  </a:moveTo>
                  <a:lnTo>
                    <a:pt x="0" y="649286"/>
                  </a:lnTo>
                  <a:lnTo>
                    <a:pt x="0" y="0"/>
                  </a:lnTo>
                  <a:lnTo>
                    <a:pt x="2514599" y="0"/>
                  </a:lnTo>
                  <a:lnTo>
                    <a:pt x="2514599" y="649286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48038" y="3827462"/>
            <a:ext cx="2270125" cy="532130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1860" marR="713105" indent="-189865">
              <a:lnSpc>
                <a:spcPct val="101000"/>
              </a:lnSpc>
              <a:spcBef>
                <a:spcPts val="380"/>
              </a:spcBef>
            </a:pPr>
            <a:r>
              <a:rPr lang="zh-CN" altLang="en-US" sz="1600" spc="-93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事务管理器</a:t>
            </a:r>
            <a:endParaRPr lang="zh-CN" altLang="en-US" sz="1600">
              <a:latin typeface="+mn-ea"/>
              <a:cs typeface="思源黑体" panose="020B0400000000000000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39777" y="2836424"/>
            <a:ext cx="2244090" cy="991869"/>
            <a:chOff x="3839777" y="2836424"/>
            <a:chExt cx="2244090" cy="991869"/>
          </a:xfrm>
        </p:grpSpPr>
        <p:sp>
          <p:nvSpPr>
            <p:cNvPr id="18" name="object 18"/>
            <p:cNvSpPr/>
            <p:nvPr/>
          </p:nvSpPr>
          <p:spPr>
            <a:xfrm>
              <a:off x="5618162" y="2862261"/>
              <a:ext cx="381635" cy="1905"/>
            </a:xfrm>
            <a:custGeom>
              <a:avLst/>
              <a:gdLst/>
              <a:ahLst/>
              <a:cxnLst/>
              <a:rect l="l" t="t" r="r" b="b"/>
              <a:pathLst>
                <a:path w="381635" h="1905">
                  <a:moveTo>
                    <a:pt x="0" y="0"/>
                  </a:moveTo>
                  <a:lnTo>
                    <a:pt x="381600" y="1324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999690" y="2842774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144" y="0"/>
                  </a:lnTo>
                  <a:lnTo>
                    <a:pt x="57251" y="21010"/>
                  </a:lnTo>
                  <a:lnTo>
                    <a:pt x="0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99690" y="2842774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57251" y="21010"/>
                  </a:lnTo>
                  <a:lnTo>
                    <a:pt x="144" y="0"/>
                  </a:lnTo>
                  <a:lnTo>
                    <a:pt x="0" y="41623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692174" y="3092449"/>
              <a:ext cx="384810" cy="1905"/>
            </a:xfrm>
            <a:custGeom>
              <a:avLst/>
              <a:gdLst/>
              <a:ahLst/>
              <a:cxnLst/>
              <a:rect l="l" t="t" r="r" b="b"/>
              <a:pathLst>
                <a:path w="384810" h="1905">
                  <a:moveTo>
                    <a:pt x="384775" y="0"/>
                  </a:moveTo>
                  <a:lnTo>
                    <a:pt x="0" y="1326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634995" y="3072964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57250" y="41623"/>
                  </a:moveTo>
                  <a:lnTo>
                    <a:pt x="0" y="21008"/>
                  </a:lnTo>
                  <a:lnTo>
                    <a:pt x="57107" y="0"/>
                  </a:lnTo>
                  <a:lnTo>
                    <a:pt x="57250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634995" y="3072964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57107" y="0"/>
                  </a:moveTo>
                  <a:lnTo>
                    <a:pt x="0" y="21008"/>
                  </a:lnTo>
                  <a:lnTo>
                    <a:pt x="57250" y="41623"/>
                  </a:lnTo>
                  <a:lnTo>
                    <a:pt x="57107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865562" y="3268661"/>
              <a:ext cx="1905" cy="495934"/>
            </a:xfrm>
            <a:custGeom>
              <a:avLst/>
              <a:gdLst/>
              <a:ahLst/>
              <a:cxnLst/>
              <a:rect l="l" t="t" r="r" b="b"/>
              <a:pathLst>
                <a:path w="1904" h="495935">
                  <a:moveTo>
                    <a:pt x="0" y="0"/>
                  </a:moveTo>
                  <a:lnTo>
                    <a:pt x="1377" y="49590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846127" y="3764504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20970" y="57237"/>
                  </a:moveTo>
                  <a:lnTo>
                    <a:pt x="0" y="115"/>
                  </a:lnTo>
                  <a:lnTo>
                    <a:pt x="41623" y="0"/>
                  </a:lnTo>
                  <a:lnTo>
                    <a:pt x="20970" y="57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846127" y="3764504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0" y="115"/>
                  </a:moveTo>
                  <a:lnTo>
                    <a:pt x="20970" y="57237"/>
                  </a:lnTo>
                  <a:lnTo>
                    <a:pt x="41623" y="0"/>
                  </a:lnTo>
                  <a:lnTo>
                    <a:pt x="0" y="115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008562" y="3268661"/>
              <a:ext cx="1905" cy="495934"/>
            </a:xfrm>
            <a:custGeom>
              <a:avLst/>
              <a:gdLst/>
              <a:ahLst/>
              <a:cxnLst/>
              <a:rect l="l" t="t" r="r" b="b"/>
              <a:pathLst>
                <a:path w="1904" h="495935">
                  <a:moveTo>
                    <a:pt x="0" y="0"/>
                  </a:moveTo>
                  <a:lnTo>
                    <a:pt x="1377" y="49590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989127" y="3764504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20970" y="57237"/>
                  </a:moveTo>
                  <a:lnTo>
                    <a:pt x="0" y="115"/>
                  </a:lnTo>
                  <a:lnTo>
                    <a:pt x="41623" y="0"/>
                  </a:lnTo>
                  <a:lnTo>
                    <a:pt x="20970" y="57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989127" y="3764504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0" y="115"/>
                  </a:moveTo>
                  <a:lnTo>
                    <a:pt x="20970" y="57237"/>
                  </a:lnTo>
                  <a:lnTo>
                    <a:pt x="41623" y="0"/>
                  </a:lnTo>
                  <a:lnTo>
                    <a:pt x="0" y="115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109862" y="2707069"/>
            <a:ext cx="2502535" cy="1259840"/>
          </a:xfrm>
          <a:prstGeom prst="rect">
            <a:avLst/>
          </a:prstGeom>
        </p:spPr>
        <p:txBody>
          <a:bodyPr vert="horz" wrap="square" lIns="0" tIns="10794" rIns="0" bIns="0" rtlCol="0">
            <a:spAutoFit/>
          </a:bodyPr>
          <a:lstStyle/>
          <a:p>
            <a:pPr marR="139065" algn="ctr">
              <a:lnSpc>
                <a:spcPct val="101000"/>
              </a:lnSpc>
            </a:pPr>
            <a:r>
              <a:rPr sz="1600" spc="-7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Spring </a:t>
            </a:r>
            <a:r>
              <a:rPr sz="1600" spc="-660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 </a:t>
            </a:r>
            <a:endParaRPr sz="1600" spc="-660" dirty="0">
              <a:solidFill>
                <a:srgbClr val="FFFFFF"/>
              </a:solidFill>
              <a:latin typeface="+mn-ea"/>
              <a:cs typeface="思源黑体" panose="020B0400000000000000" charset="-122"/>
            </a:endParaRPr>
          </a:p>
          <a:p>
            <a:pPr marR="139065" algn="ctr">
              <a:lnSpc>
                <a:spcPct val="101000"/>
              </a:lnSpc>
            </a:pPr>
            <a:r>
              <a:rPr lang="zh-CN" altLang="en-US" sz="1600" spc="-93" dirty="0">
                <a:solidFill>
                  <a:srgbClr val="FFFFFF"/>
                </a:solidFill>
                <a:latin typeface="+mn-ea"/>
                <a:cs typeface="思源黑体" panose="020B0400000000000000" charset="-122"/>
              </a:rPr>
              <a:t>事务拦截器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615315">
              <a:spcBef>
                <a:spcPts val="2035"/>
              </a:spcBef>
              <a:tabLst>
                <a:tab pos="1936115" algn="l"/>
              </a:tabLst>
            </a:pPr>
            <a:r>
              <a:rPr lang="en-US" altLang="zh-CN"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</a:t>
            </a:r>
            <a:r>
              <a:rPr lang="zh-CN" altLang="en-US"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开启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	</a:t>
            </a:r>
            <a:r>
              <a:rPr lang="en-US"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    </a:t>
            </a:r>
            <a:r>
              <a:rPr lang="zh-CN" altLang="en-US"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提交</a:t>
            </a:r>
            <a:endParaRPr lang="zh-CN" altLang="en-US" sz="1600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032" y="3031952"/>
            <a:ext cx="5810885" cy="784860"/>
            <a:chOff x="455031" y="3031952"/>
            <a:chExt cx="5810885" cy="784860"/>
          </a:xfrm>
        </p:grpSpPr>
        <p:sp>
          <p:nvSpPr>
            <p:cNvPr id="32" name="object 32"/>
            <p:cNvSpPr/>
            <p:nvPr/>
          </p:nvSpPr>
          <p:spPr>
            <a:xfrm>
              <a:off x="518511" y="3057524"/>
              <a:ext cx="2442210" cy="1905"/>
            </a:xfrm>
            <a:custGeom>
              <a:avLst/>
              <a:gdLst/>
              <a:ahLst/>
              <a:cxnLst/>
              <a:rect l="l" t="t" r="r" b="b"/>
              <a:pathLst>
                <a:path w="2442210" h="1905">
                  <a:moveTo>
                    <a:pt x="2442175" y="0"/>
                  </a:moveTo>
                  <a:lnTo>
                    <a:pt x="0" y="1539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1331" y="3038252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4" h="41910">
                  <a:moveTo>
                    <a:pt x="57193" y="41623"/>
                  </a:moveTo>
                  <a:lnTo>
                    <a:pt x="0" y="20848"/>
                  </a:lnTo>
                  <a:lnTo>
                    <a:pt x="57166" y="0"/>
                  </a:lnTo>
                  <a:lnTo>
                    <a:pt x="57193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61331" y="3038252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4" h="41910">
                  <a:moveTo>
                    <a:pt x="57166" y="0"/>
                  </a:moveTo>
                  <a:lnTo>
                    <a:pt x="0" y="20848"/>
                  </a:lnTo>
                  <a:lnTo>
                    <a:pt x="57193" y="41623"/>
                  </a:lnTo>
                  <a:lnTo>
                    <a:pt x="57166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275119" y="3229421"/>
              <a:ext cx="984885" cy="581025"/>
            </a:xfrm>
            <a:custGeom>
              <a:avLst/>
              <a:gdLst/>
              <a:ahLst/>
              <a:cxnLst/>
              <a:rect l="l" t="t" r="r" b="b"/>
              <a:pathLst>
                <a:path w="984885" h="581025">
                  <a:moveTo>
                    <a:pt x="984391" y="580577"/>
                  </a:moveTo>
                  <a:lnTo>
                    <a:pt x="0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36718" y="319834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17795" y="41097"/>
                  </a:moveTo>
                  <a:lnTo>
                    <a:pt x="10019" y="38402"/>
                  </a:lnTo>
                  <a:lnTo>
                    <a:pt x="3897" y="32900"/>
                  </a:lnTo>
                  <a:lnTo>
                    <a:pt x="479" y="25727"/>
                  </a:lnTo>
                  <a:lnTo>
                    <a:pt x="0" y="17795"/>
                  </a:lnTo>
                  <a:lnTo>
                    <a:pt x="2695" y="10019"/>
                  </a:lnTo>
                  <a:lnTo>
                    <a:pt x="8197" y="3897"/>
                  </a:lnTo>
                  <a:lnTo>
                    <a:pt x="15370" y="479"/>
                  </a:lnTo>
                  <a:lnTo>
                    <a:pt x="23301" y="0"/>
                  </a:lnTo>
                  <a:lnTo>
                    <a:pt x="31078" y="2695"/>
                  </a:lnTo>
                  <a:lnTo>
                    <a:pt x="37199" y="8197"/>
                  </a:lnTo>
                  <a:lnTo>
                    <a:pt x="40618" y="15370"/>
                  </a:lnTo>
                  <a:lnTo>
                    <a:pt x="41097" y="23301"/>
                  </a:lnTo>
                  <a:lnTo>
                    <a:pt x="38401" y="31078"/>
                  </a:lnTo>
                  <a:lnTo>
                    <a:pt x="32900" y="37200"/>
                  </a:lnTo>
                  <a:lnTo>
                    <a:pt x="25727" y="40618"/>
                  </a:lnTo>
                  <a:lnTo>
                    <a:pt x="17795" y="41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236718" y="319834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695" y="10019"/>
                  </a:moveTo>
                  <a:lnTo>
                    <a:pt x="8197" y="3897"/>
                  </a:lnTo>
                  <a:lnTo>
                    <a:pt x="15370" y="479"/>
                  </a:lnTo>
                  <a:lnTo>
                    <a:pt x="23301" y="0"/>
                  </a:lnTo>
                  <a:lnTo>
                    <a:pt x="31078" y="2695"/>
                  </a:lnTo>
                  <a:lnTo>
                    <a:pt x="37199" y="8197"/>
                  </a:lnTo>
                  <a:lnTo>
                    <a:pt x="40618" y="15370"/>
                  </a:lnTo>
                  <a:lnTo>
                    <a:pt x="41097" y="23301"/>
                  </a:lnTo>
                  <a:lnTo>
                    <a:pt x="38401" y="31078"/>
                  </a:lnTo>
                  <a:lnTo>
                    <a:pt x="32900" y="37200"/>
                  </a:lnTo>
                  <a:lnTo>
                    <a:pt x="25727" y="40618"/>
                  </a:lnTo>
                  <a:lnTo>
                    <a:pt x="17795" y="41097"/>
                  </a:lnTo>
                  <a:lnTo>
                    <a:pt x="10019" y="38402"/>
                  </a:lnTo>
                  <a:lnTo>
                    <a:pt x="3897" y="32900"/>
                  </a:lnTo>
                  <a:lnTo>
                    <a:pt x="479" y="25727"/>
                  </a:lnTo>
                  <a:lnTo>
                    <a:pt x="0" y="17795"/>
                  </a:lnTo>
                  <a:lnTo>
                    <a:pt x="2695" y="10019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48425" y="3545269"/>
            <a:ext cx="1828800" cy="568960"/>
          </a:xfrm>
          <a:prstGeom prst="rect">
            <a:avLst/>
          </a:prstGeom>
        </p:spPr>
        <p:txBody>
          <a:bodyPr vert="horz" wrap="square" lIns="0" tIns="10794" rIns="0" bIns="0" rtlCol="0">
            <a:spAutoFit/>
          </a:bodyPr>
          <a:lstStyle/>
          <a:p>
            <a:pPr marL="17145" marR="6985">
              <a:lnSpc>
                <a:spcPct val="101000"/>
              </a:lnSpc>
              <a:spcBef>
                <a:spcPts val="115"/>
              </a:spcBef>
            </a:pPr>
            <a:r>
              <a:rPr lang="zh-CN" altLang="en-US" dirty="0">
                <a:latin typeface="+mn-ea"/>
                <a:cs typeface="Arial" panose="020B0604020202020204"/>
                <a:sym typeface="+mn-ea"/>
              </a:rPr>
              <a:t>围绕你的代码添加事务管理行为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37406" y="2363471"/>
            <a:ext cx="231203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spc="-7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pc="-140" dirty="0">
                <a:solidFill>
                  <a:srgbClr val="800000"/>
                </a:solidFill>
                <a:latin typeface="+mn-ea"/>
                <a:cs typeface="思源黑体" panose="020B0400000000000000" charset="-122"/>
              </a:rPr>
              <a:t>代理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40601" y="2444750"/>
            <a:ext cx="929005" cy="27876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1905" rIns="0" bIns="0" rtlCol="0">
            <a:spAutoFit/>
          </a:bodyPr>
          <a:lstStyle/>
          <a:p>
            <a:pPr algn="ctr"/>
            <a:r>
              <a:rPr lang="zh-CN" altLang="en-US" i="1" spc="-1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目标</a:t>
            </a:r>
            <a:endParaRPr lang="zh-CN" altLang="en-US" i="1" spc="-100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99480" y="2757171"/>
            <a:ext cx="2423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16535">
              <a:spcBef>
                <a:spcPts val="2100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TransferServiceImpl</a:t>
            </a:r>
            <a:endParaRPr lang="zh-CN" altLang="en-US">
              <a:latin typeface="+mn-ea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486000" y="2844000"/>
            <a:ext cx="24739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33" dirty="0">
                <a:latin typeface="+mn-ea"/>
                <a:ea typeface="+mn-ea"/>
              </a:rPr>
              <a:t>@Transactional</a:t>
            </a:r>
            <a:r>
              <a:rPr lang="zh-CN" altLang="en-US" spc="-233" dirty="0">
                <a:latin typeface="+mn-ea"/>
                <a:ea typeface="+mn-ea"/>
              </a:rPr>
              <a:t>：到底发生了什么？</a:t>
            </a:r>
            <a:endParaRPr lang="en-US" altLang="zh-CN" spc="-233" dirty="0">
              <a:latin typeface="+mn-ea"/>
              <a:ea typeface="+mn-e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45312" y="3600449"/>
            <a:ext cx="1987550" cy="996950"/>
            <a:chOff x="6945312" y="3600449"/>
            <a:chExt cx="1987550" cy="996950"/>
          </a:xfrm>
        </p:grpSpPr>
        <p:sp>
          <p:nvSpPr>
            <p:cNvPr id="4" name="object 4"/>
            <p:cNvSpPr/>
            <p:nvPr/>
          </p:nvSpPr>
          <p:spPr>
            <a:xfrm>
              <a:off x="6950075" y="3605212"/>
              <a:ext cx="1978025" cy="987425"/>
            </a:xfrm>
            <a:custGeom>
              <a:avLst/>
              <a:gdLst/>
              <a:ahLst/>
              <a:cxnLst/>
              <a:rect l="l" t="t" r="r" b="b"/>
              <a:pathLst>
                <a:path w="1978025" h="987425">
                  <a:moveTo>
                    <a:pt x="1813450" y="987424"/>
                  </a:moveTo>
                  <a:lnTo>
                    <a:pt x="164574" y="987424"/>
                  </a:lnTo>
                  <a:lnTo>
                    <a:pt x="120823" y="981546"/>
                  </a:lnTo>
                  <a:lnTo>
                    <a:pt x="81510" y="964955"/>
                  </a:lnTo>
                  <a:lnTo>
                    <a:pt x="48202" y="939222"/>
                  </a:lnTo>
                  <a:lnTo>
                    <a:pt x="22469" y="905914"/>
                  </a:lnTo>
                  <a:lnTo>
                    <a:pt x="5878" y="866601"/>
                  </a:lnTo>
                  <a:lnTo>
                    <a:pt x="0" y="822850"/>
                  </a:lnTo>
                  <a:lnTo>
                    <a:pt x="0" y="164574"/>
                  </a:lnTo>
                  <a:lnTo>
                    <a:pt x="5878" y="120823"/>
                  </a:lnTo>
                  <a:lnTo>
                    <a:pt x="22469" y="81510"/>
                  </a:lnTo>
                  <a:lnTo>
                    <a:pt x="48202" y="48202"/>
                  </a:lnTo>
                  <a:lnTo>
                    <a:pt x="81510" y="22469"/>
                  </a:lnTo>
                  <a:lnTo>
                    <a:pt x="120823" y="5878"/>
                  </a:lnTo>
                  <a:lnTo>
                    <a:pt x="164574" y="0"/>
                  </a:lnTo>
                  <a:lnTo>
                    <a:pt x="1813450" y="0"/>
                  </a:lnTo>
                  <a:lnTo>
                    <a:pt x="1876430" y="12527"/>
                  </a:lnTo>
                  <a:lnTo>
                    <a:pt x="1929822" y="48202"/>
                  </a:lnTo>
                  <a:lnTo>
                    <a:pt x="1965497" y="101594"/>
                  </a:lnTo>
                  <a:lnTo>
                    <a:pt x="1978024" y="164574"/>
                  </a:lnTo>
                  <a:lnTo>
                    <a:pt x="1978024" y="822850"/>
                  </a:lnTo>
                  <a:lnTo>
                    <a:pt x="1972146" y="866601"/>
                  </a:lnTo>
                  <a:lnTo>
                    <a:pt x="1955555" y="905914"/>
                  </a:lnTo>
                  <a:lnTo>
                    <a:pt x="1929822" y="939222"/>
                  </a:lnTo>
                  <a:lnTo>
                    <a:pt x="1896514" y="964955"/>
                  </a:lnTo>
                  <a:lnTo>
                    <a:pt x="1857201" y="981546"/>
                  </a:lnTo>
                  <a:lnTo>
                    <a:pt x="1813450" y="98742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950075" y="3605212"/>
              <a:ext cx="1978025" cy="987425"/>
            </a:xfrm>
            <a:custGeom>
              <a:avLst/>
              <a:gdLst/>
              <a:ahLst/>
              <a:cxnLst/>
              <a:rect l="l" t="t" r="r" b="b"/>
              <a:pathLst>
                <a:path w="1978025" h="987425">
                  <a:moveTo>
                    <a:pt x="0" y="164574"/>
                  </a:moveTo>
                  <a:lnTo>
                    <a:pt x="5878" y="120823"/>
                  </a:lnTo>
                  <a:lnTo>
                    <a:pt x="22469" y="81510"/>
                  </a:lnTo>
                  <a:lnTo>
                    <a:pt x="48202" y="48202"/>
                  </a:lnTo>
                  <a:lnTo>
                    <a:pt x="81510" y="22469"/>
                  </a:lnTo>
                  <a:lnTo>
                    <a:pt x="120823" y="5878"/>
                  </a:lnTo>
                  <a:lnTo>
                    <a:pt x="164574" y="0"/>
                  </a:lnTo>
                  <a:lnTo>
                    <a:pt x="1813450" y="0"/>
                  </a:lnTo>
                  <a:lnTo>
                    <a:pt x="1876430" y="12527"/>
                  </a:lnTo>
                  <a:lnTo>
                    <a:pt x="1929822" y="48202"/>
                  </a:lnTo>
                  <a:lnTo>
                    <a:pt x="1965497" y="101594"/>
                  </a:lnTo>
                  <a:lnTo>
                    <a:pt x="1978024" y="164574"/>
                  </a:lnTo>
                  <a:lnTo>
                    <a:pt x="1978024" y="822850"/>
                  </a:lnTo>
                  <a:lnTo>
                    <a:pt x="1972146" y="866601"/>
                  </a:lnTo>
                  <a:lnTo>
                    <a:pt x="1955555" y="905914"/>
                  </a:lnTo>
                  <a:lnTo>
                    <a:pt x="1929822" y="939222"/>
                  </a:lnTo>
                  <a:lnTo>
                    <a:pt x="1896514" y="964955"/>
                  </a:lnTo>
                  <a:lnTo>
                    <a:pt x="1857201" y="981546"/>
                  </a:lnTo>
                  <a:lnTo>
                    <a:pt x="1813450" y="987424"/>
                  </a:lnTo>
                  <a:lnTo>
                    <a:pt x="164574" y="987424"/>
                  </a:lnTo>
                  <a:lnTo>
                    <a:pt x="120823" y="981546"/>
                  </a:lnTo>
                  <a:lnTo>
                    <a:pt x="81510" y="964955"/>
                  </a:lnTo>
                  <a:lnTo>
                    <a:pt x="48202" y="939222"/>
                  </a:lnTo>
                  <a:lnTo>
                    <a:pt x="22469" y="905914"/>
                  </a:lnTo>
                  <a:lnTo>
                    <a:pt x="5878" y="866601"/>
                  </a:lnTo>
                  <a:lnTo>
                    <a:pt x="0" y="822850"/>
                  </a:lnTo>
                  <a:lnTo>
                    <a:pt x="0" y="16457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6451" y="3919747"/>
            <a:ext cx="1605280" cy="500380"/>
          </a:xfrm>
          <a:prstGeom prst="rect">
            <a:avLst/>
          </a:prstGeom>
          <a:solidFill>
            <a:srgbClr val="00FF00"/>
          </a:solidFill>
          <a:ln w="12599">
            <a:solidFill>
              <a:srgbClr val="000000"/>
            </a:solidFill>
          </a:ln>
        </p:spPr>
        <p:txBody>
          <a:bodyPr vert="horz" wrap="square" lIns="0" tIns="8889" rIns="0" bIns="0" rtlCol="0">
            <a:spAutoFit/>
          </a:bodyPr>
          <a:lstStyle/>
          <a:p>
            <a:pPr marR="99060" algn="ctr"/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 </a:t>
            </a:r>
            <a:r>
              <a:rPr sz="1600" spc="-66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NetworkImpl</a:t>
            </a:r>
            <a:endParaRPr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987" y="887375"/>
            <a:ext cx="7682230" cy="270129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代理实现了以下行为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思源黑体" panose="020B0400000000000000" charset="-122"/>
                <a:sym typeface="+mn-ea"/>
              </a:rPr>
              <a:t>在进入该方法之前，事务已经开始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思源黑体" panose="020B0400000000000000" charset="-122"/>
                <a:sym typeface="+mn-ea"/>
              </a:rPr>
              <a:t>在方法结束时提交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dirty="0">
                <a:latin typeface="+mn-ea"/>
                <a:cs typeface="思源黑体" panose="020B0400000000000000" charset="-122"/>
                <a:sym typeface="+mn-ea"/>
              </a:rPr>
              <a:t>如果方法抛出</a:t>
            </a:r>
            <a:r>
              <a:rPr lang="de-DE" sz="2000" b="1" dirty="0" err="1">
                <a:latin typeface="+mn-ea"/>
                <a:cs typeface="思源黑体" panose="020B0400000000000000" charset="-122"/>
                <a:sym typeface="+mn-ea"/>
              </a:rPr>
              <a:t>RuntimeException</a:t>
            </a:r>
            <a:r>
              <a:rPr lang="zh-CN" altLang="en-US" sz="2000" dirty="0">
                <a:latin typeface="+mn-ea"/>
                <a:cs typeface="思源黑体" panose="020B0400000000000000" charset="-122"/>
                <a:sym typeface="+mn-ea"/>
              </a:rPr>
              <a:t>则回滚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305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spc="-7" dirty="0">
                <a:latin typeface="+mn-ea"/>
                <a:cs typeface="思源黑体" panose="020B0400000000000000" charset="-122"/>
                <a:sym typeface="+mn-ea"/>
              </a:rPr>
              <a:t>默认行为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220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lang="zh-CN" altLang="en-US" dirty="0">
                <a:latin typeface="+mn-ea"/>
                <a:cs typeface="思源黑体" panose="020B0400000000000000" charset="-122"/>
                <a:sym typeface="+mn-ea"/>
              </a:rPr>
              <a:t>可以被覆盖（见后文）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1561465" lvl="2" indent="-337185">
              <a:spcBef>
                <a:spcPts val="220"/>
              </a:spcBef>
              <a:buClr>
                <a:srgbClr val="33928A"/>
              </a:buClr>
              <a:buChar char="•"/>
              <a:tabLst>
                <a:tab pos="1560195" algn="l"/>
                <a:tab pos="1561465" algn="l"/>
              </a:tabLst>
            </a:pPr>
            <a:r>
              <a:rPr spc="-7" dirty="0">
                <a:latin typeface="+mn-ea"/>
                <a:cs typeface="思源黑体" panose="020B0400000000000000" charset="-122"/>
              </a:rPr>
              <a:t>Checked exceptions</a:t>
            </a:r>
            <a:r>
              <a:rPr lang="zh-CN" altLang="en-US" dirty="0">
                <a:latin typeface="+mn-ea"/>
                <a:cs typeface="思源黑体" panose="020B0400000000000000" charset="-122"/>
                <a:sym typeface="+mn-ea"/>
              </a:rPr>
              <a:t>不会导致回滚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0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dirty="0">
                <a:latin typeface="+mn-ea"/>
                <a:cs typeface="思源黑体" panose="020B0400000000000000" charset="-122"/>
                <a:sym typeface="+mn-ea"/>
              </a:rPr>
              <a:t>全部由配置控制</a:t>
            </a:r>
            <a:endParaRPr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15200" y="358267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800055"/>
                </a:solidFill>
                <a:latin typeface="+mn-ea"/>
              </a:rPr>
              <a:t>Spring</a:t>
            </a:r>
            <a:r>
              <a:rPr lang="zh-CN" altLang="en-US" sz="1600" dirty="0">
                <a:solidFill>
                  <a:srgbClr val="800055"/>
                </a:solidFill>
                <a:latin typeface="+mn-ea"/>
              </a:rPr>
              <a:t>代理</a:t>
            </a:r>
            <a:endParaRPr lang="zh-CN" altLang="en-US" sz="1600" dirty="0">
              <a:solidFill>
                <a:srgbClr val="800055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8900" y="796925"/>
            <a:ext cx="6416675" cy="4159250"/>
            <a:chOff x="1358900" y="796925"/>
            <a:chExt cx="6416675" cy="4159250"/>
          </a:xfrm>
        </p:grpSpPr>
        <p:sp>
          <p:nvSpPr>
            <p:cNvPr id="3" name="object 3"/>
            <p:cNvSpPr/>
            <p:nvPr/>
          </p:nvSpPr>
          <p:spPr>
            <a:xfrm>
              <a:off x="1365250" y="803275"/>
              <a:ext cx="6403975" cy="4146550"/>
            </a:xfrm>
            <a:custGeom>
              <a:avLst/>
              <a:gdLst/>
              <a:ahLst/>
              <a:cxnLst/>
              <a:rect l="l" t="t" r="r" b="b"/>
              <a:pathLst>
                <a:path w="6403975" h="4146550">
                  <a:moveTo>
                    <a:pt x="6403974" y="4146549"/>
                  </a:moveTo>
                  <a:lnTo>
                    <a:pt x="0" y="4146549"/>
                  </a:lnTo>
                  <a:lnTo>
                    <a:pt x="0" y="0"/>
                  </a:lnTo>
                  <a:lnTo>
                    <a:pt x="6403974" y="0"/>
                  </a:lnTo>
                  <a:lnTo>
                    <a:pt x="6403974" y="414654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65250" y="803275"/>
              <a:ext cx="6403975" cy="4146550"/>
            </a:xfrm>
            <a:custGeom>
              <a:avLst/>
              <a:gdLst/>
              <a:ahLst/>
              <a:cxnLst/>
              <a:rect l="l" t="t" r="r" b="b"/>
              <a:pathLst>
                <a:path w="6403975" h="4146550">
                  <a:moveTo>
                    <a:pt x="0" y="0"/>
                  </a:moveTo>
                  <a:lnTo>
                    <a:pt x="6403974" y="0"/>
                  </a:lnTo>
                  <a:lnTo>
                    <a:pt x="6403974" y="4146549"/>
                  </a:lnTo>
                  <a:lnTo>
                    <a:pt x="0" y="414654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7" dirty="0">
                <a:latin typeface="+mn-ea"/>
                <a:ea typeface="+mn-ea"/>
                <a:sym typeface="+mn-ea"/>
              </a:rPr>
              <a:t>传统</a:t>
            </a:r>
            <a:r>
              <a:rPr spc="-7" dirty="0">
                <a:latin typeface="+mn-ea"/>
                <a:ea typeface="+mn-ea"/>
              </a:rPr>
              <a:t>JDBC</a:t>
            </a:r>
            <a:r>
              <a:rPr lang="zh-CN" altLang="en-US" spc="-53" dirty="0">
                <a:latin typeface="+mn-ea"/>
                <a:ea typeface="+mn-ea"/>
                <a:sym typeface="+mn-ea"/>
              </a:rPr>
              <a:t>代码中的冗余、易错代码</a:t>
            </a:r>
            <a:endParaRPr spc="-7" dirty="0">
              <a:latin typeface="+mn-ea"/>
              <a:ea typeface="+mn-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73725" y="3729673"/>
            <a:ext cx="2935605" cy="625475"/>
            <a:chOff x="5206999" y="3630612"/>
            <a:chExt cx="2935605" cy="625475"/>
          </a:xfrm>
        </p:grpSpPr>
        <p:sp>
          <p:nvSpPr>
            <p:cNvPr id="9" name="object 9"/>
            <p:cNvSpPr/>
            <p:nvPr/>
          </p:nvSpPr>
          <p:spPr>
            <a:xfrm>
              <a:off x="5211762" y="3635375"/>
              <a:ext cx="2926080" cy="615950"/>
            </a:xfrm>
            <a:custGeom>
              <a:avLst/>
              <a:gdLst/>
              <a:ahLst/>
              <a:cxnLst/>
              <a:rect l="l" t="t" r="r" b="b"/>
              <a:pathLst>
                <a:path w="2926079" h="615950">
                  <a:moveTo>
                    <a:pt x="2823101" y="615949"/>
                  </a:moveTo>
                  <a:lnTo>
                    <a:pt x="102660" y="615949"/>
                  </a:lnTo>
                  <a:lnTo>
                    <a:pt x="62700" y="607882"/>
                  </a:lnTo>
                  <a:lnTo>
                    <a:pt x="30068" y="585881"/>
                  </a:lnTo>
                  <a:lnTo>
                    <a:pt x="8067" y="553249"/>
                  </a:lnTo>
                  <a:lnTo>
                    <a:pt x="0" y="513289"/>
                  </a:lnTo>
                  <a:lnTo>
                    <a:pt x="0" y="102660"/>
                  </a:lnTo>
                  <a:lnTo>
                    <a:pt x="8067" y="62700"/>
                  </a:lnTo>
                  <a:lnTo>
                    <a:pt x="30068" y="30068"/>
                  </a:lnTo>
                  <a:lnTo>
                    <a:pt x="62700" y="8067"/>
                  </a:lnTo>
                  <a:lnTo>
                    <a:pt x="102660" y="0"/>
                  </a:lnTo>
                  <a:lnTo>
                    <a:pt x="2823101" y="0"/>
                  </a:lnTo>
                  <a:lnTo>
                    <a:pt x="2862387" y="7814"/>
                  </a:lnTo>
                  <a:lnTo>
                    <a:pt x="2895693" y="30068"/>
                  </a:lnTo>
                  <a:lnTo>
                    <a:pt x="2917947" y="63373"/>
                  </a:lnTo>
                  <a:lnTo>
                    <a:pt x="2925762" y="102660"/>
                  </a:lnTo>
                  <a:lnTo>
                    <a:pt x="2925762" y="513289"/>
                  </a:lnTo>
                  <a:lnTo>
                    <a:pt x="2917694" y="553249"/>
                  </a:lnTo>
                  <a:lnTo>
                    <a:pt x="2895693" y="585881"/>
                  </a:lnTo>
                  <a:lnTo>
                    <a:pt x="2863062" y="607882"/>
                  </a:lnTo>
                  <a:lnTo>
                    <a:pt x="2823101" y="61594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211762" y="3635375"/>
              <a:ext cx="2926080" cy="615950"/>
            </a:xfrm>
            <a:custGeom>
              <a:avLst/>
              <a:gdLst/>
              <a:ahLst/>
              <a:cxnLst/>
              <a:rect l="l" t="t" r="r" b="b"/>
              <a:pathLst>
                <a:path w="2926079" h="615950">
                  <a:moveTo>
                    <a:pt x="0" y="102660"/>
                  </a:moveTo>
                  <a:lnTo>
                    <a:pt x="8067" y="62700"/>
                  </a:lnTo>
                  <a:lnTo>
                    <a:pt x="30068" y="30068"/>
                  </a:lnTo>
                  <a:lnTo>
                    <a:pt x="62700" y="8067"/>
                  </a:lnTo>
                  <a:lnTo>
                    <a:pt x="102660" y="0"/>
                  </a:lnTo>
                  <a:lnTo>
                    <a:pt x="2823101" y="0"/>
                  </a:lnTo>
                  <a:lnTo>
                    <a:pt x="2862387" y="7814"/>
                  </a:lnTo>
                  <a:lnTo>
                    <a:pt x="2895693" y="30068"/>
                  </a:lnTo>
                  <a:lnTo>
                    <a:pt x="2917947" y="63373"/>
                  </a:lnTo>
                  <a:lnTo>
                    <a:pt x="2925762" y="102660"/>
                  </a:lnTo>
                  <a:lnTo>
                    <a:pt x="2925762" y="513289"/>
                  </a:lnTo>
                  <a:lnTo>
                    <a:pt x="2917694" y="553249"/>
                  </a:lnTo>
                  <a:lnTo>
                    <a:pt x="2895693" y="585881"/>
                  </a:lnTo>
                  <a:lnTo>
                    <a:pt x="2863062" y="607882"/>
                  </a:lnTo>
                  <a:lnTo>
                    <a:pt x="2823101" y="615949"/>
                  </a:lnTo>
                  <a:lnTo>
                    <a:pt x="102660" y="615949"/>
                  </a:lnTo>
                  <a:lnTo>
                    <a:pt x="62700" y="607882"/>
                  </a:lnTo>
                  <a:lnTo>
                    <a:pt x="30068" y="585881"/>
                  </a:lnTo>
                  <a:lnTo>
                    <a:pt x="8067" y="553249"/>
                  </a:lnTo>
                  <a:lnTo>
                    <a:pt x="0" y="513289"/>
                  </a:lnTo>
                  <a:lnTo>
                    <a:pt x="0" y="10266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84115" y="4829481"/>
            <a:ext cx="17399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6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461770" y="826135"/>
            <a:ext cx="6210935" cy="57810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findByLastName(String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lastName</a:t>
            </a:r>
            <a:r>
              <a:rPr sz="1400" spc="-7" dirty="0">
                <a:latin typeface="+mn-ea"/>
                <a:cs typeface="思源黑体" panose="020B0400000000000000" charset="-122"/>
              </a:rPr>
              <a:t>) </a:t>
            </a:r>
            <a:r>
              <a:rPr sz="1400" dirty="0">
                <a:latin typeface="+mn-ea"/>
                <a:cs typeface="思源黑体" panose="020B0400000000000000" charset="-122"/>
              </a:rPr>
              <a:t>{  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dirty="0">
                <a:latin typeface="+mn-ea"/>
                <a:cs typeface="思源黑体" panose="020B0400000000000000" charset="-122"/>
              </a:rPr>
              <a:t>    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ArrayList&lt;&gt;();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135"/>
              </a:lnSpc>
            </a:pPr>
            <a:r>
              <a:rPr sz="1400" spc="-7" dirty="0">
                <a:latin typeface="+mn-ea"/>
                <a:cs typeface="思源黑体" panose="020B0400000000000000" charset="-122"/>
              </a:rPr>
              <a:t>String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sql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"select first_name, age from PERSON where</a:t>
            </a:r>
            <a:r>
              <a:rPr sz="1400" spc="-6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last_name=?"</a:t>
            </a:r>
            <a:r>
              <a:rPr sz="1400" dirty="0">
                <a:latin typeface="+mn-ea"/>
                <a:cs typeface="思源黑体" panose="020B0400000000000000" charset="-122"/>
              </a:rPr>
              <a:t>;</a:t>
            </a:r>
            <a:endParaRPr sz="1400">
              <a:latin typeface="+mn-ea"/>
              <a:cs typeface="思源黑体" panose="020B0400000000000000" charset="-122"/>
            </a:endParaRPr>
          </a:p>
          <a:p>
            <a:pPr>
              <a:spcBef>
                <a:spcPts val="40"/>
              </a:spcBef>
            </a:pPr>
            <a:endParaRPr sz="1400">
              <a:latin typeface="+mn-ea"/>
              <a:cs typeface="思源黑体" panose="020B0400000000000000" charset="-122"/>
            </a:endParaRPr>
          </a:p>
          <a:p>
            <a:pPr marL="739140" marR="1300480" indent="-459740">
              <a:lnSpc>
                <a:spcPts val="2200"/>
              </a:lnSpc>
            </a:pPr>
            <a:r>
              <a:rPr sz="1400" b="1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(Connection conn =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dataSource.getConnection();  PreparedStatement ps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conn.prepareStatement(sql))</a:t>
            </a:r>
            <a:r>
              <a:rPr sz="1400" spc="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{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135"/>
              </a:lnSpc>
            </a:pP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ps.setString(1,</a:t>
            </a:r>
            <a:r>
              <a:rPr sz="1400" spc="-8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lastName);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>
              <a:spcBef>
                <a:spcPts val="15"/>
              </a:spcBef>
            </a:pP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20"/>
              </a:lnSpc>
            </a:pPr>
            <a:r>
              <a:rPr sz="1400" b="1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(ResultSet rs =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ps.executeQuery())</a:t>
            </a:r>
            <a:r>
              <a:rPr sz="1400" spc="-152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{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805815">
              <a:lnSpc>
                <a:spcPts val="2200"/>
              </a:lnSpc>
            </a:pPr>
            <a:r>
              <a:rPr sz="1400" b="1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while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(rs.next())</a:t>
            </a:r>
            <a:r>
              <a:rPr sz="1400" spc="-10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{</a:t>
            </a:r>
            <a:endParaRPr sz="1400">
              <a:solidFill>
                <a:schemeClr val="bg1">
                  <a:lumMod val="50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1069340">
              <a:lnSpc>
                <a:spcPts val="2200"/>
              </a:lnSpc>
            </a:pP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.add(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 </a:t>
            </a:r>
            <a:r>
              <a:rPr sz="1400" spc="-7" dirty="0">
                <a:latin typeface="+mn-ea"/>
                <a:cs typeface="思源黑体" panose="020B0400000000000000" charset="-122"/>
              </a:rPr>
              <a:t>Person(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</a:t>
            </a:r>
            <a:r>
              <a:rPr sz="1400" spc="-7" dirty="0">
                <a:latin typeface="+mn-ea"/>
                <a:cs typeface="思源黑体" panose="020B0400000000000000" charset="-122"/>
              </a:rPr>
              <a:t>.getString(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"first_name"</a:t>
            </a:r>
            <a:r>
              <a:rPr sz="1400" spc="-7" dirty="0">
                <a:latin typeface="+mn-ea"/>
                <a:cs typeface="思源黑体" panose="020B0400000000000000" charset="-122"/>
              </a:rPr>
              <a:t>),</a:t>
            </a:r>
            <a:r>
              <a:rPr sz="1400" spc="-60" dirty="0"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...));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804545">
              <a:lnSpc>
                <a:spcPts val="22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}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541655">
              <a:lnSpc>
                <a:spcPts val="22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}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0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} </a:t>
            </a:r>
            <a:r>
              <a:rPr sz="1400" b="1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catch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(SQLException </a:t>
            </a:r>
            <a:r>
              <a:rPr sz="1400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e)</a:t>
            </a:r>
            <a:r>
              <a:rPr sz="1400" spc="-133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{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00"/>
              </a:lnSpc>
            </a:pPr>
            <a:r>
              <a:rPr sz="1400" b="1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/* ???</a:t>
            </a:r>
            <a:r>
              <a:rPr sz="1400" b="1" spc="-12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b="1" spc="-7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*/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dirty="0">
                <a:solidFill>
                  <a:schemeClr val="bg1">
                    <a:lumMod val="85000"/>
                  </a:schemeClr>
                </a:solidFill>
                <a:latin typeface="+mn-ea"/>
                <a:cs typeface="思源黑体" panose="020B0400000000000000" charset="-122"/>
              </a:rPr>
              <a:t>}</a:t>
            </a:r>
            <a:endParaRPr sz="1400">
              <a:solidFill>
                <a:schemeClr val="bg1">
                  <a:lumMod val="85000"/>
                </a:schemeClr>
              </a:solidFill>
              <a:latin typeface="+mn-ea"/>
              <a:cs typeface="思源黑体" panose="020B0400000000000000" charset="-122"/>
            </a:endParaRPr>
          </a:p>
          <a:p>
            <a:pPr>
              <a:spcBef>
                <a:spcPts val="15"/>
              </a:spcBef>
            </a:pP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17145">
              <a:lnSpc>
                <a:spcPts val="222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>
              <a:latin typeface="+mn-ea"/>
              <a:cs typeface="思源黑体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87391" y="3719831"/>
            <a:ext cx="270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  <a:cs typeface="思源黑体" panose="020B0400000000000000" charset="-122"/>
              </a:rPr>
              <a:t>这些突出的代码才是重点，其它的都是模板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47" dirty="0">
                <a:latin typeface="+mn-ea"/>
                <a:ea typeface="+mn-ea"/>
              </a:rPr>
              <a:t>@Transactional </a:t>
            </a:r>
            <a:r>
              <a:rPr spc="305" dirty="0">
                <a:latin typeface="+mn-ea"/>
                <a:ea typeface="+mn-ea"/>
              </a:rPr>
              <a:t>–</a:t>
            </a:r>
            <a:r>
              <a:rPr spc="-400" dirty="0">
                <a:latin typeface="+mn-ea"/>
                <a:ea typeface="+mn-ea"/>
              </a:rPr>
              <a:t> </a:t>
            </a:r>
            <a:r>
              <a:rPr lang="zh-CN" altLang="en-US" spc="-213" dirty="0">
                <a:latin typeface="+mn-ea"/>
                <a:ea typeface="+mn-ea"/>
              </a:rPr>
              <a:t>在类级别</a:t>
            </a:r>
            <a:endParaRPr lang="zh-CN" altLang="en-US" spc="-193" dirty="0">
              <a:latin typeface="+mn-ea"/>
              <a:ea typeface="+mn-e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7" y="827023"/>
            <a:ext cx="6511925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适用于接口声明的所有方法</a:t>
            </a:r>
            <a:endParaRPr lang="en-US" altLang="zh-CN" sz="2200" spc="-7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50" y="1223950"/>
            <a:ext cx="7513955" cy="2807970"/>
          </a:xfrm>
          <a:prstGeom prst="rect">
            <a:avLst/>
          </a:prstGeom>
          <a:solidFill>
            <a:srgbClr val="FFFFCC"/>
          </a:solidFill>
          <a:ln w="12599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116205">
              <a:spcBef>
                <a:spcPts val="315"/>
              </a:spcBef>
            </a:pPr>
            <a:r>
              <a:rPr sz="1600" b="1" spc="-20" dirty="0">
                <a:latin typeface="+mn-ea"/>
                <a:cs typeface="思源黑体" panose="020B0400000000000000" charset="-122"/>
              </a:rPr>
              <a:t>@Transactional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16205">
              <a:spcBef>
                <a:spcPts val="40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RewardNetworkImpl </a:t>
            </a: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implements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</a:t>
            </a:r>
            <a:r>
              <a:rPr sz="1600" spc="-1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35"/>
              </a:spcBef>
            </a:pPr>
            <a:endParaRPr sz="1700" dirty="0">
              <a:latin typeface="+mn-ea"/>
              <a:cs typeface="思源黑体" panose="020B0400000000000000" charset="-122"/>
            </a:endParaRPr>
          </a:p>
          <a:p>
            <a:pPr marL="342265"/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RewardConfirmation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rewardAccountFor(Dining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d)</a:t>
            </a:r>
            <a:r>
              <a:rPr sz="1600"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567055">
              <a:spcBef>
                <a:spcPts val="40"/>
              </a:spcBef>
            </a:pPr>
            <a:r>
              <a:rPr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 </a:t>
            </a:r>
            <a:r>
              <a:rPr lang="zh-CN" altLang="en-US"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工作单元是原子性的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340995">
              <a:spcBef>
                <a:spcPts val="40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35"/>
              </a:spcBef>
            </a:pPr>
            <a:endParaRPr sz="1700" dirty="0">
              <a:latin typeface="+mn-ea"/>
              <a:cs typeface="思源黑体" panose="020B0400000000000000" charset="-122"/>
            </a:endParaRPr>
          </a:p>
          <a:p>
            <a:pPr marL="342265"/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RewardConfirmation updateConfirmation(RewardConfirmantion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rc)</a:t>
            </a:r>
            <a:r>
              <a:rPr sz="1600" spc="-1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567055">
              <a:spcBef>
                <a:spcPts val="40"/>
              </a:spcBef>
            </a:pPr>
            <a:r>
              <a:rPr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 </a:t>
            </a:r>
            <a:r>
              <a:rPr lang="zh-CN" altLang="en-US"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工作单元是原子性的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340995">
              <a:spcBef>
                <a:spcPts val="40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16205">
              <a:spcBef>
                <a:spcPts val="40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311" y="4187825"/>
            <a:ext cx="8343900" cy="541655"/>
          </a:xfrm>
          <a:custGeom>
            <a:avLst/>
            <a:gdLst/>
            <a:ahLst/>
            <a:cxnLst/>
            <a:rect l="l" t="t" r="r" b="b"/>
            <a:pathLst>
              <a:path w="8343900" h="541654">
                <a:moveTo>
                  <a:pt x="0" y="90224"/>
                </a:moveTo>
                <a:lnTo>
                  <a:pt x="7090" y="55105"/>
                </a:lnTo>
                <a:lnTo>
                  <a:pt x="26426" y="26426"/>
                </a:lnTo>
                <a:lnTo>
                  <a:pt x="55105" y="7090"/>
                </a:lnTo>
                <a:lnTo>
                  <a:pt x="90224" y="0"/>
                </a:lnTo>
                <a:lnTo>
                  <a:pt x="8253675" y="0"/>
                </a:lnTo>
                <a:lnTo>
                  <a:pt x="8303732" y="15158"/>
                </a:lnTo>
                <a:lnTo>
                  <a:pt x="8337032" y="55697"/>
                </a:lnTo>
                <a:lnTo>
                  <a:pt x="8343900" y="90224"/>
                </a:lnTo>
                <a:lnTo>
                  <a:pt x="8343900" y="451112"/>
                </a:lnTo>
                <a:lnTo>
                  <a:pt x="8336810" y="486232"/>
                </a:lnTo>
                <a:lnTo>
                  <a:pt x="8317474" y="514910"/>
                </a:lnTo>
                <a:lnTo>
                  <a:pt x="8288795" y="534246"/>
                </a:lnTo>
                <a:lnTo>
                  <a:pt x="8253675" y="541336"/>
                </a:lnTo>
                <a:lnTo>
                  <a:pt x="90224" y="541336"/>
                </a:lnTo>
                <a:lnTo>
                  <a:pt x="55105" y="534246"/>
                </a:lnTo>
                <a:lnTo>
                  <a:pt x="26426" y="514910"/>
                </a:lnTo>
                <a:lnTo>
                  <a:pt x="7090" y="486232"/>
                </a:lnTo>
                <a:lnTo>
                  <a:pt x="0" y="451112"/>
                </a:lnTo>
                <a:lnTo>
                  <a:pt x="0" y="9022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58" y="4335104"/>
            <a:ext cx="704786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r>
              <a:rPr lang="zh-CN" altLang="en-US" sz="1600" dirty="0">
                <a:latin typeface="+mn-ea"/>
                <a:cs typeface="Arial" panose="020B0604020202020204"/>
                <a:sym typeface="+mn-ea"/>
              </a:rPr>
              <a:t>也可以在接口上声明</a:t>
            </a:r>
            <a:r>
              <a:rPr lang="en-US" altLang="zh-CN" sz="1600" dirty="0">
                <a:latin typeface="+mn-ea"/>
                <a:cs typeface="Arial" panose="020B0604020202020204"/>
                <a:sym typeface="+mn-ea"/>
              </a:rPr>
              <a:t>@</a:t>
            </a:r>
            <a:r>
              <a:rPr lang="de-DE" sz="1600" dirty="0" err="1">
                <a:latin typeface="+mn-ea"/>
                <a:cs typeface="Arial" panose="020B0604020202020204"/>
                <a:sym typeface="+mn-ea"/>
              </a:rPr>
              <a:t>Transactional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– </a:t>
            </a:r>
            <a:r>
              <a:rPr lang="zh-CN" altLang="en-US"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从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框架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5.0</a:t>
            </a:r>
            <a:r>
              <a:rPr lang="zh-CN" altLang="en-US"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开始</a:t>
            </a:r>
            <a:endParaRPr lang="zh-CN" altLang="en-US" sz="16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5463" y="4271107"/>
            <a:ext cx="430211" cy="322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47" dirty="0">
                <a:latin typeface="+mn-ea"/>
                <a:ea typeface="+mn-ea"/>
              </a:rPr>
              <a:t>@Transactional </a:t>
            </a:r>
            <a:r>
              <a:rPr spc="305" dirty="0">
                <a:latin typeface="+mn-ea"/>
                <a:ea typeface="+mn-ea"/>
              </a:rPr>
              <a:t>–</a:t>
            </a:r>
            <a:r>
              <a:rPr spc="-413" dirty="0">
                <a:latin typeface="+mn-ea"/>
                <a:ea typeface="+mn-ea"/>
              </a:rPr>
              <a:t> </a:t>
            </a:r>
            <a:r>
              <a:rPr lang="zh-CN" altLang="en-US" spc="-213" dirty="0">
                <a:latin typeface="+mn-ea"/>
                <a:ea typeface="+mn-ea"/>
              </a:rPr>
              <a:t>在类和方法级别</a:t>
            </a:r>
            <a:endParaRPr lang="zh-CN" altLang="en-US" spc="-213" dirty="0">
              <a:latin typeface="+mn-ea"/>
              <a:ea typeface="+mn-e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325" y="914336"/>
            <a:ext cx="4718050" cy="3505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结合类和方法级别</a:t>
            </a:r>
            <a:endParaRPr lang="zh-CN" altLang="en-US" sz="2200" spc="-7"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451" y="1446212"/>
            <a:ext cx="8470900" cy="3152775"/>
            <a:chOff x="298450" y="1598612"/>
            <a:chExt cx="8470900" cy="3152775"/>
          </a:xfrm>
        </p:grpSpPr>
        <p:sp>
          <p:nvSpPr>
            <p:cNvPr id="5" name="object 5"/>
            <p:cNvSpPr/>
            <p:nvPr/>
          </p:nvSpPr>
          <p:spPr>
            <a:xfrm>
              <a:off x="304800" y="1604962"/>
              <a:ext cx="8458200" cy="3140075"/>
            </a:xfrm>
            <a:custGeom>
              <a:avLst/>
              <a:gdLst/>
              <a:ahLst/>
              <a:cxnLst/>
              <a:rect l="l" t="t" r="r" b="b"/>
              <a:pathLst>
                <a:path w="8458200" h="3140075">
                  <a:moveTo>
                    <a:pt x="8458199" y="3140074"/>
                  </a:moveTo>
                  <a:lnTo>
                    <a:pt x="0" y="3140074"/>
                  </a:lnTo>
                  <a:lnTo>
                    <a:pt x="0" y="0"/>
                  </a:lnTo>
                  <a:lnTo>
                    <a:pt x="8458199" y="0"/>
                  </a:lnTo>
                  <a:lnTo>
                    <a:pt x="8458199" y="314007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1604962"/>
              <a:ext cx="8458200" cy="3140075"/>
            </a:xfrm>
            <a:custGeom>
              <a:avLst/>
              <a:gdLst/>
              <a:ahLst/>
              <a:cxnLst/>
              <a:rect l="l" t="t" r="r" b="b"/>
              <a:pathLst>
                <a:path w="8458200" h="3140075">
                  <a:moveTo>
                    <a:pt x="0" y="0"/>
                  </a:moveTo>
                  <a:lnTo>
                    <a:pt x="8458199" y="0"/>
                  </a:lnTo>
                  <a:lnTo>
                    <a:pt x="8458199" y="3140074"/>
                  </a:lnTo>
                  <a:lnTo>
                    <a:pt x="0" y="3140074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512253" y="1292225"/>
            <a:ext cx="2680970" cy="1864995"/>
            <a:chOff x="3512253" y="1444624"/>
            <a:chExt cx="2680970" cy="1864995"/>
          </a:xfrm>
        </p:grpSpPr>
        <p:sp>
          <p:nvSpPr>
            <p:cNvPr id="12" name="object 12"/>
            <p:cNvSpPr/>
            <p:nvPr/>
          </p:nvSpPr>
          <p:spPr>
            <a:xfrm>
              <a:off x="3642934" y="1587500"/>
              <a:ext cx="2340610" cy="226060"/>
            </a:xfrm>
            <a:custGeom>
              <a:avLst/>
              <a:gdLst/>
              <a:ahLst/>
              <a:cxnLst/>
              <a:rect l="l" t="t" r="r" b="b"/>
              <a:pathLst>
                <a:path w="2340610" h="226060">
                  <a:moveTo>
                    <a:pt x="2340352" y="0"/>
                  </a:moveTo>
                  <a:lnTo>
                    <a:pt x="0" y="22555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547231" y="1772158"/>
              <a:ext cx="108262" cy="8179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07793" y="3144837"/>
              <a:ext cx="1078865" cy="123825"/>
            </a:xfrm>
            <a:custGeom>
              <a:avLst/>
              <a:gdLst/>
              <a:ahLst/>
              <a:cxnLst/>
              <a:rect l="l" t="t" r="r" b="b"/>
              <a:pathLst>
                <a:path w="1078864" h="123825">
                  <a:moveTo>
                    <a:pt x="1078504" y="0"/>
                  </a:moveTo>
                  <a:lnTo>
                    <a:pt x="0" y="12350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253" y="3227500"/>
              <a:ext cx="108661" cy="81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59249" y="1449387"/>
              <a:ext cx="2028825" cy="374650"/>
            </a:xfrm>
            <a:custGeom>
              <a:avLst/>
              <a:gdLst/>
              <a:ahLst/>
              <a:cxnLst/>
              <a:rect l="l" t="t" r="r" b="b"/>
              <a:pathLst>
                <a:path w="2028825" h="374650">
                  <a:moveTo>
                    <a:pt x="1966381" y="374649"/>
                  </a:moveTo>
                  <a:lnTo>
                    <a:pt x="62442" y="374649"/>
                  </a:lnTo>
                  <a:lnTo>
                    <a:pt x="38137" y="369742"/>
                  </a:lnTo>
                  <a:lnTo>
                    <a:pt x="18289" y="356360"/>
                  </a:lnTo>
                  <a:lnTo>
                    <a:pt x="4907" y="336512"/>
                  </a:lnTo>
                  <a:lnTo>
                    <a:pt x="0" y="312207"/>
                  </a:lnTo>
                  <a:lnTo>
                    <a:pt x="0" y="62442"/>
                  </a:lnTo>
                  <a:lnTo>
                    <a:pt x="4907" y="38137"/>
                  </a:lnTo>
                  <a:lnTo>
                    <a:pt x="18289" y="18289"/>
                  </a:lnTo>
                  <a:lnTo>
                    <a:pt x="38137" y="4907"/>
                  </a:lnTo>
                  <a:lnTo>
                    <a:pt x="62442" y="0"/>
                  </a:lnTo>
                  <a:lnTo>
                    <a:pt x="1966381" y="0"/>
                  </a:lnTo>
                  <a:lnTo>
                    <a:pt x="2010535" y="18289"/>
                  </a:lnTo>
                  <a:lnTo>
                    <a:pt x="2028824" y="62442"/>
                  </a:lnTo>
                  <a:lnTo>
                    <a:pt x="2028824" y="312207"/>
                  </a:lnTo>
                  <a:lnTo>
                    <a:pt x="2023917" y="336512"/>
                  </a:lnTo>
                  <a:lnTo>
                    <a:pt x="2010535" y="356360"/>
                  </a:lnTo>
                  <a:lnTo>
                    <a:pt x="1990687" y="369742"/>
                  </a:lnTo>
                  <a:lnTo>
                    <a:pt x="1966381" y="37464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159249" y="1449387"/>
              <a:ext cx="2028825" cy="374650"/>
            </a:xfrm>
            <a:custGeom>
              <a:avLst/>
              <a:gdLst/>
              <a:ahLst/>
              <a:cxnLst/>
              <a:rect l="l" t="t" r="r" b="b"/>
              <a:pathLst>
                <a:path w="2028825" h="374650">
                  <a:moveTo>
                    <a:pt x="0" y="62442"/>
                  </a:moveTo>
                  <a:lnTo>
                    <a:pt x="4907" y="38137"/>
                  </a:lnTo>
                  <a:lnTo>
                    <a:pt x="18289" y="18289"/>
                  </a:lnTo>
                  <a:lnTo>
                    <a:pt x="38137" y="4907"/>
                  </a:lnTo>
                  <a:lnTo>
                    <a:pt x="62442" y="0"/>
                  </a:lnTo>
                  <a:lnTo>
                    <a:pt x="1966381" y="0"/>
                  </a:lnTo>
                  <a:lnTo>
                    <a:pt x="2010535" y="18289"/>
                  </a:lnTo>
                  <a:lnTo>
                    <a:pt x="2028824" y="62442"/>
                  </a:lnTo>
                  <a:lnTo>
                    <a:pt x="2028824" y="312207"/>
                  </a:lnTo>
                  <a:lnTo>
                    <a:pt x="2023917" y="336512"/>
                  </a:lnTo>
                  <a:lnTo>
                    <a:pt x="2010535" y="356360"/>
                  </a:lnTo>
                  <a:lnTo>
                    <a:pt x="1990687" y="369742"/>
                  </a:lnTo>
                  <a:lnTo>
                    <a:pt x="1966381" y="374649"/>
                  </a:lnTo>
                  <a:lnTo>
                    <a:pt x="62442" y="374649"/>
                  </a:lnTo>
                  <a:lnTo>
                    <a:pt x="38137" y="369742"/>
                  </a:lnTo>
                  <a:lnTo>
                    <a:pt x="18289" y="356360"/>
                  </a:lnTo>
                  <a:lnTo>
                    <a:pt x="4907" y="336512"/>
                  </a:lnTo>
                  <a:lnTo>
                    <a:pt x="0" y="312207"/>
                  </a:lnTo>
                  <a:lnTo>
                    <a:pt x="0" y="6244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07022" y="1309052"/>
            <a:ext cx="1733550" cy="31940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默认设置</a:t>
            </a:r>
            <a:endParaRPr lang="zh-CN" altLang="en-US" sz="20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79949" y="2782887"/>
            <a:ext cx="4215130" cy="400050"/>
            <a:chOff x="4679949" y="2935287"/>
            <a:chExt cx="4215130" cy="400050"/>
          </a:xfrm>
        </p:grpSpPr>
        <p:sp>
          <p:nvSpPr>
            <p:cNvPr id="20" name="object 20"/>
            <p:cNvSpPr/>
            <p:nvPr/>
          </p:nvSpPr>
          <p:spPr>
            <a:xfrm>
              <a:off x="4684712" y="2940049"/>
              <a:ext cx="4205605" cy="390525"/>
            </a:xfrm>
            <a:custGeom>
              <a:avLst/>
              <a:gdLst/>
              <a:ahLst/>
              <a:cxnLst/>
              <a:rect l="l" t="t" r="r" b="b"/>
              <a:pathLst>
                <a:path w="4205605" h="390525">
                  <a:moveTo>
                    <a:pt x="4140197" y="390524"/>
                  </a:moveTo>
                  <a:lnTo>
                    <a:pt x="65088" y="390524"/>
                  </a:lnTo>
                  <a:lnTo>
                    <a:pt x="39753" y="385409"/>
                  </a:lnTo>
                  <a:lnTo>
                    <a:pt x="19064" y="371460"/>
                  </a:lnTo>
                  <a:lnTo>
                    <a:pt x="5115" y="350771"/>
                  </a:lnTo>
                  <a:lnTo>
                    <a:pt x="0" y="325436"/>
                  </a:lnTo>
                  <a:lnTo>
                    <a:pt x="0" y="65088"/>
                  </a:lnTo>
                  <a:lnTo>
                    <a:pt x="5115" y="39753"/>
                  </a:lnTo>
                  <a:lnTo>
                    <a:pt x="19064" y="19063"/>
                  </a:lnTo>
                  <a:lnTo>
                    <a:pt x="39753" y="5115"/>
                  </a:lnTo>
                  <a:lnTo>
                    <a:pt x="65088" y="0"/>
                  </a:lnTo>
                  <a:lnTo>
                    <a:pt x="4140197" y="0"/>
                  </a:lnTo>
                  <a:lnTo>
                    <a:pt x="4186223" y="19064"/>
                  </a:lnTo>
                  <a:lnTo>
                    <a:pt x="4205287" y="65088"/>
                  </a:lnTo>
                  <a:lnTo>
                    <a:pt x="4205287" y="325436"/>
                  </a:lnTo>
                  <a:lnTo>
                    <a:pt x="4200172" y="350771"/>
                  </a:lnTo>
                  <a:lnTo>
                    <a:pt x="4186222" y="371460"/>
                  </a:lnTo>
                  <a:lnTo>
                    <a:pt x="4165533" y="385409"/>
                  </a:lnTo>
                  <a:lnTo>
                    <a:pt x="4140197" y="39052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84712" y="2940050"/>
              <a:ext cx="4205605" cy="390525"/>
            </a:xfrm>
            <a:custGeom>
              <a:avLst/>
              <a:gdLst/>
              <a:ahLst/>
              <a:cxnLst/>
              <a:rect l="l" t="t" r="r" b="b"/>
              <a:pathLst>
                <a:path w="4205605" h="390525">
                  <a:moveTo>
                    <a:pt x="0" y="65088"/>
                  </a:moveTo>
                  <a:lnTo>
                    <a:pt x="5115" y="39753"/>
                  </a:lnTo>
                  <a:lnTo>
                    <a:pt x="19064" y="19064"/>
                  </a:lnTo>
                  <a:lnTo>
                    <a:pt x="39753" y="5115"/>
                  </a:lnTo>
                  <a:lnTo>
                    <a:pt x="65088" y="0"/>
                  </a:lnTo>
                  <a:lnTo>
                    <a:pt x="4140197" y="0"/>
                  </a:lnTo>
                  <a:lnTo>
                    <a:pt x="4186222" y="19063"/>
                  </a:lnTo>
                  <a:lnTo>
                    <a:pt x="4205287" y="65088"/>
                  </a:lnTo>
                  <a:lnTo>
                    <a:pt x="4205287" y="325436"/>
                  </a:lnTo>
                  <a:lnTo>
                    <a:pt x="4200172" y="350771"/>
                  </a:lnTo>
                  <a:lnTo>
                    <a:pt x="4186222" y="371460"/>
                  </a:lnTo>
                  <a:lnTo>
                    <a:pt x="4165533" y="385409"/>
                  </a:lnTo>
                  <a:lnTo>
                    <a:pt x="4140197" y="390524"/>
                  </a:lnTo>
                  <a:lnTo>
                    <a:pt x="65088" y="390524"/>
                  </a:lnTo>
                  <a:lnTo>
                    <a:pt x="39753" y="385409"/>
                  </a:lnTo>
                  <a:lnTo>
                    <a:pt x="19064" y="371460"/>
                  </a:lnTo>
                  <a:lnTo>
                    <a:pt x="5115" y="350771"/>
                  </a:lnTo>
                  <a:lnTo>
                    <a:pt x="0" y="325436"/>
                  </a:lnTo>
                  <a:lnTo>
                    <a:pt x="0" y="650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62342" y="2807653"/>
            <a:ext cx="3849370" cy="31940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z="20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在方法级别重写属性</a:t>
            </a:r>
            <a:endParaRPr lang="zh-CN" altLang="en-US" sz="20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8600" y="1459230"/>
            <a:ext cx="8025130" cy="317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6205">
              <a:spcBef>
                <a:spcPts val="315"/>
              </a:spcBef>
            </a:pPr>
            <a:r>
              <a:rPr b="1" spc="-20" dirty="0">
                <a:latin typeface="+mn-ea"/>
                <a:cs typeface="思源黑体" panose="020B0400000000000000" charset="-122"/>
                <a:sym typeface="+mn-ea"/>
              </a:rPr>
              <a:t>@Transactional</a:t>
            </a:r>
            <a:r>
              <a:rPr lang="en-US" b="1" spc="-20" dirty="0">
                <a:latin typeface="+mn-ea"/>
                <a:cs typeface="思源黑体" panose="020B0400000000000000" charset="-122"/>
                <a:sym typeface="+mn-ea"/>
              </a:rPr>
              <a:t>(timeout=60)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116205">
              <a:spcBef>
                <a:spcPts val="40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public 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class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RewardNetworkImpl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implements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RewardNetwork</a:t>
            </a:r>
            <a:r>
              <a:rPr spc="-10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35"/>
              </a:spcBef>
            </a:pPr>
            <a:endParaRPr dirty="0">
              <a:latin typeface="+mn-ea"/>
              <a:cs typeface="思源黑体" panose="020B0400000000000000" charset="-122"/>
            </a:endParaRPr>
          </a:p>
          <a:p>
            <a:pPr marL="342265"/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public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RewardConfirmation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rewardAccountFor(Dining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d)</a:t>
            </a:r>
            <a:r>
              <a:rPr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567055">
              <a:spcBef>
                <a:spcPts val="40"/>
              </a:spcBef>
            </a:pP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// </a:t>
            </a:r>
            <a:r>
              <a:rPr lang="zh-CN" altLang="en-US"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工作单元是原子性的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340995">
              <a:spcBef>
                <a:spcPts val="4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35"/>
              </a:spcBef>
            </a:pPr>
            <a:r>
              <a:rPr b="1" spc="-20" dirty="0">
                <a:latin typeface="+mn-ea"/>
                <a:cs typeface="思源黑体" panose="020B0400000000000000" charset="-122"/>
                <a:sym typeface="+mn-ea"/>
              </a:rPr>
              <a:t>     @Transactional</a:t>
            </a:r>
            <a:r>
              <a:rPr lang="en-US" b="1" spc="-20" dirty="0">
                <a:latin typeface="+mn-ea"/>
                <a:cs typeface="思源黑体" panose="020B0400000000000000" charset="-122"/>
                <a:sym typeface="+mn-ea"/>
              </a:rPr>
              <a:t>(timeout=45)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342265"/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public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RewardConfirmation updateConfirmation(RewardConfirmantion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rc)</a:t>
            </a:r>
            <a:r>
              <a:rPr spc="-1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567055">
              <a:spcBef>
                <a:spcPts val="40"/>
              </a:spcBef>
            </a:pP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// </a:t>
            </a:r>
            <a:r>
              <a:rPr lang="zh-CN" altLang="en-US"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工作单元是原子性的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340995">
              <a:spcBef>
                <a:spcPts val="4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116205">
              <a:spcBef>
                <a:spcPts val="4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2120900"/>
            <a:ext cx="4720590" cy="553720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事务的传播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212" y="1811286"/>
            <a:ext cx="4739005" cy="3190240"/>
            <a:chOff x="68211" y="1811286"/>
            <a:chExt cx="4739005" cy="31902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211" y="1811286"/>
              <a:ext cx="4738587" cy="3143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411" y="1868486"/>
              <a:ext cx="4599305" cy="2803525"/>
            </a:xfrm>
            <a:custGeom>
              <a:avLst/>
              <a:gdLst/>
              <a:ahLst/>
              <a:cxnLst/>
              <a:rect l="l" t="t" r="r" b="b"/>
              <a:pathLst>
                <a:path w="4599305" h="2803525">
                  <a:moveTo>
                    <a:pt x="4598987" y="2803524"/>
                  </a:moveTo>
                  <a:lnTo>
                    <a:pt x="0" y="2803524"/>
                  </a:lnTo>
                  <a:lnTo>
                    <a:pt x="0" y="0"/>
                  </a:lnTo>
                  <a:lnTo>
                    <a:pt x="4598987" y="0"/>
                  </a:lnTo>
                  <a:lnTo>
                    <a:pt x="4598987" y="2803524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5411" y="1868486"/>
              <a:ext cx="4599305" cy="2803525"/>
            </a:xfrm>
            <a:custGeom>
              <a:avLst/>
              <a:gdLst/>
              <a:ahLst/>
              <a:cxnLst/>
              <a:rect l="l" t="t" r="r" b="b"/>
              <a:pathLst>
                <a:path w="4599305" h="2803525">
                  <a:moveTo>
                    <a:pt x="0" y="0"/>
                  </a:moveTo>
                  <a:lnTo>
                    <a:pt x="4598987" y="0"/>
                  </a:lnTo>
                  <a:lnTo>
                    <a:pt x="4598987" y="2803524"/>
                  </a:lnTo>
                  <a:lnTo>
                    <a:pt x="0" y="2803524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27" dirty="0">
                <a:latin typeface="+mn-ea"/>
                <a:ea typeface="+mn-ea"/>
              </a:rPr>
              <a:t>理解事务传播</a:t>
            </a:r>
            <a:endParaRPr lang="zh-CN" altLang="en-US" spc="-227" dirty="0">
              <a:latin typeface="+mn-ea"/>
              <a:ea typeface="+mn-e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680" y="914401"/>
            <a:ext cx="7240270" cy="92837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如果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ClientServiceImpl</a:t>
            </a:r>
            <a:r>
              <a:rPr sz="2200" b="1" spc="-1040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调用</a:t>
            </a:r>
            <a:r>
              <a:rPr sz="2200" b="1" spc="-7" dirty="0">
                <a:latin typeface="+mn-ea"/>
                <a:cs typeface="思源黑体" panose="020B0400000000000000" charset="-122"/>
              </a:rPr>
              <a:t>AccountServiceImpl</a:t>
            </a:r>
            <a:endParaRPr sz="2200" b="1" spc="-7" dirty="0">
              <a:latin typeface="+mn-ea"/>
              <a:cs typeface="思源黑体" panose="020B0400000000000000" charset="-122"/>
            </a:endParaRPr>
          </a:p>
          <a:p>
            <a:pPr marL="38417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tabLst>
                <a:tab pos="415290" algn="l"/>
                <a:tab pos="415925" algn="l"/>
              </a:tabLst>
            </a:pPr>
            <a:r>
              <a:rPr lang="zh-CN" altLang="en-US" sz="2200">
                <a:latin typeface="+mn-ea"/>
                <a:cs typeface="思源黑体" panose="020B0400000000000000" charset="-122"/>
              </a:rPr>
              <a:t>会发生什么？</a:t>
            </a:r>
            <a:endParaRPr lang="zh-CN" altLang="en-US"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026" y="1885950"/>
            <a:ext cx="4524375" cy="100203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sz="1600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ClientServiceImpl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233805">
              <a:spcBef>
                <a:spcPts val="40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implements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ClientService</a:t>
            </a:r>
            <a:r>
              <a:rPr sz="1600"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44145"/>
            <a:r>
              <a:rPr sz="1600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@Autowired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44145"/>
            <a:r>
              <a:rPr sz="16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private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AccountService</a:t>
            </a:r>
            <a:r>
              <a:rPr sz="1600" spc="-2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accountService;</a:t>
            </a:r>
            <a:endParaRPr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735" y="3048000"/>
            <a:ext cx="4453255" cy="126238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@Transactional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40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void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updateClient(Client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c)</a:t>
            </a:r>
            <a:r>
              <a:rPr sz="1600"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246380" marR="6985" indent="-4445">
              <a:lnSpc>
                <a:spcPct val="102000"/>
              </a:lnSpc>
            </a:pPr>
            <a:r>
              <a:rPr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 </a:t>
            </a:r>
            <a:r>
              <a:rPr sz="1600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…  </a:t>
            </a:r>
            <a:r>
              <a:rPr sz="1600" spc="-7" dirty="0">
                <a:latin typeface="+mn-ea"/>
                <a:cs typeface="思源黑体" panose="020B0400000000000000" charset="-122"/>
              </a:rPr>
              <a:t>this.accountService.update(c.getAccounts());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92075">
              <a:spcBef>
                <a:spcPts val="40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026" y="4362259"/>
            <a:ext cx="9334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83100" y="2832100"/>
            <a:ext cx="4140200" cy="2114550"/>
            <a:chOff x="4883100" y="2832100"/>
            <a:chExt cx="4140200" cy="21145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3100" y="2832100"/>
              <a:ext cx="4140100" cy="21145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40299" y="2889300"/>
              <a:ext cx="4000500" cy="1781175"/>
            </a:xfrm>
            <a:custGeom>
              <a:avLst/>
              <a:gdLst/>
              <a:ahLst/>
              <a:cxnLst/>
              <a:rect l="l" t="t" r="r" b="b"/>
              <a:pathLst>
                <a:path w="4000500" h="1781175">
                  <a:moveTo>
                    <a:pt x="4000499" y="1781099"/>
                  </a:moveTo>
                  <a:lnTo>
                    <a:pt x="0" y="1781099"/>
                  </a:lnTo>
                  <a:lnTo>
                    <a:pt x="0" y="0"/>
                  </a:lnTo>
                  <a:lnTo>
                    <a:pt x="4000499" y="0"/>
                  </a:lnTo>
                  <a:lnTo>
                    <a:pt x="4000499" y="1781099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940299" y="2889300"/>
              <a:ext cx="4000500" cy="1781175"/>
            </a:xfrm>
            <a:custGeom>
              <a:avLst/>
              <a:gdLst/>
              <a:ahLst/>
              <a:cxnLst/>
              <a:rect l="l" t="t" r="r" b="b"/>
              <a:pathLst>
                <a:path w="4000500" h="1781175">
                  <a:moveTo>
                    <a:pt x="0" y="0"/>
                  </a:moveTo>
                  <a:lnTo>
                    <a:pt x="4000499" y="0"/>
                  </a:lnTo>
                  <a:lnTo>
                    <a:pt x="4000499" y="1781099"/>
                  </a:lnTo>
                  <a:lnTo>
                    <a:pt x="0" y="17810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15231" y="2906396"/>
            <a:ext cx="3926205" cy="50927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sz="1600" spc="-24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AccountServiceImpl</a:t>
            </a:r>
            <a:endParaRPr sz="1600">
              <a:latin typeface="+mn-ea"/>
              <a:cs typeface="思源黑体" panose="020B0400000000000000" charset="-122"/>
            </a:endParaRPr>
          </a:p>
          <a:p>
            <a:pPr marL="1233805">
              <a:spcBef>
                <a:spcPts val="40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implements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AccountService</a:t>
            </a:r>
            <a:r>
              <a:rPr sz="1600" spc="-24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84140" y="3611245"/>
            <a:ext cx="3756660" cy="76073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@Transactional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40"/>
              </a:spcBef>
            </a:pPr>
            <a:r>
              <a:rPr sz="1600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void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update(List &lt;Account&gt;</a:t>
            </a:r>
            <a:r>
              <a:rPr sz="1600"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accs)</a:t>
            </a:r>
            <a:endParaRPr sz="1600" dirty="0">
              <a:latin typeface="+mn-ea"/>
              <a:cs typeface="思源黑体" panose="020B0400000000000000" charset="-122"/>
            </a:endParaRPr>
          </a:p>
          <a:p>
            <a:pPr marL="90805">
              <a:spcBef>
                <a:spcPts val="40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 </a:t>
            </a:r>
            <a:r>
              <a:rPr sz="1600"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 </a:t>
            </a:r>
            <a:r>
              <a:rPr sz="1600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…</a:t>
            </a:r>
            <a:r>
              <a:rPr sz="1600" spc="-120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 dirty="0">
              <a:latin typeface="+mn-ea"/>
              <a:cs typeface="思源黑体" panose="020B0400000000000000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14913" y="4354373"/>
            <a:ext cx="93345" cy="25781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sz="1600">
              <a:latin typeface="+mn-ea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46662" y="3990576"/>
            <a:ext cx="432434" cy="54610"/>
            <a:chOff x="4646662" y="3990576"/>
            <a:chExt cx="432434" cy="54610"/>
          </a:xfrm>
        </p:grpSpPr>
        <p:sp>
          <p:nvSpPr>
            <p:cNvPr id="19" name="object 19"/>
            <p:cNvSpPr/>
            <p:nvPr/>
          </p:nvSpPr>
          <p:spPr>
            <a:xfrm>
              <a:off x="4652962" y="4016375"/>
              <a:ext cx="362585" cy="1905"/>
            </a:xfrm>
            <a:custGeom>
              <a:avLst/>
              <a:gdLst/>
              <a:ahLst/>
              <a:cxnLst/>
              <a:rect l="l" t="t" r="r" b="b"/>
              <a:pathLst>
                <a:path w="362585" h="1904">
                  <a:moveTo>
                    <a:pt x="0" y="0"/>
                  </a:moveTo>
                  <a:lnTo>
                    <a:pt x="362550" y="1313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15437" y="399687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150" y="0"/>
                  </a:lnTo>
                  <a:lnTo>
                    <a:pt x="57255" y="21018"/>
                  </a:lnTo>
                  <a:lnTo>
                    <a:pt x="0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15437" y="399687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57255" y="21018"/>
                  </a:lnTo>
                  <a:lnTo>
                    <a:pt x="150" y="0"/>
                  </a:lnTo>
                  <a:lnTo>
                    <a:pt x="0" y="41623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57688" y="1621218"/>
            <a:ext cx="3115310" cy="5683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2115" indent="-396240">
              <a:spcBef>
                <a:spcPts val="135"/>
              </a:spcBef>
              <a:buClr>
                <a:srgbClr val="33928A"/>
              </a:buClr>
              <a:buChar char="–"/>
              <a:tabLst>
                <a:tab pos="412115" algn="l"/>
                <a:tab pos="412750" algn="l"/>
              </a:tabLst>
            </a:pPr>
            <a:r>
              <a:rPr lang="zh-CN" altLang="en-US" spc="-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单例？</a:t>
            </a:r>
            <a:endParaRPr>
              <a:latin typeface="+mn-ea"/>
              <a:cs typeface="思源黑体" panose="020B0400000000000000" charset="-122"/>
            </a:endParaRPr>
          </a:p>
          <a:p>
            <a:pPr marL="412115" indent="-396240">
              <a:spcBef>
                <a:spcPts val="20"/>
              </a:spcBef>
              <a:buClr>
                <a:srgbClr val="33928A"/>
              </a:buClr>
              <a:buChar char="–"/>
              <a:tabLst>
                <a:tab pos="412115" algn="l"/>
                <a:tab pos="412750" algn="l"/>
              </a:tabLst>
            </a:pPr>
            <a:r>
              <a:rPr lang="en-US" spc="-53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2</a:t>
            </a:r>
            <a:r>
              <a:rPr lang="zh-CN" altLang="en-US" spc="-53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个独立的事务</a:t>
            </a:r>
            <a:r>
              <a:rPr lang="zh-CN" altLang="en-US" spc="-7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  <a:t>？</a:t>
            </a:r>
            <a:endParaRPr lang="zh-CN" altLang="en-US" spc="-7" dirty="0">
              <a:solidFill>
                <a:srgbClr val="00253E"/>
              </a:solidFill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27" dirty="0">
                <a:latin typeface="+mn-ea"/>
                <a:ea typeface="+mn-ea"/>
                <a:sym typeface="+mn-ea"/>
              </a:rPr>
              <a:t>理解事务传播</a:t>
            </a:r>
            <a:endParaRPr spc="-207" dirty="0">
              <a:latin typeface="+mn-ea"/>
              <a:ea typeface="+mn-e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4600" y="2214563"/>
            <a:ext cx="1622425" cy="180975"/>
            <a:chOff x="1244599" y="2214562"/>
            <a:chExt cx="1622425" cy="180975"/>
          </a:xfrm>
        </p:grpSpPr>
        <p:sp>
          <p:nvSpPr>
            <p:cNvPr id="4" name="object 4"/>
            <p:cNvSpPr/>
            <p:nvPr/>
          </p:nvSpPr>
          <p:spPr>
            <a:xfrm>
              <a:off x="1249362" y="2219325"/>
              <a:ext cx="1612900" cy="171450"/>
            </a:xfrm>
            <a:custGeom>
              <a:avLst/>
              <a:gdLst/>
              <a:ahLst/>
              <a:cxnLst/>
              <a:rect l="l" t="t" r="r" b="b"/>
              <a:pathLst>
                <a:path w="1612900" h="171450">
                  <a:moveTo>
                    <a:pt x="1527150" y="171299"/>
                  </a:moveTo>
                  <a:lnTo>
                    <a:pt x="1527150" y="100681"/>
                  </a:lnTo>
                  <a:lnTo>
                    <a:pt x="0" y="100681"/>
                  </a:lnTo>
                  <a:lnTo>
                    <a:pt x="0" y="70618"/>
                  </a:lnTo>
                  <a:lnTo>
                    <a:pt x="1527150" y="70618"/>
                  </a:lnTo>
                  <a:lnTo>
                    <a:pt x="1527150" y="0"/>
                  </a:lnTo>
                  <a:lnTo>
                    <a:pt x="1612800" y="85649"/>
                  </a:lnTo>
                  <a:lnTo>
                    <a:pt x="1527150" y="171299"/>
                  </a:lnTo>
                  <a:close/>
                </a:path>
              </a:pathLst>
            </a:custGeom>
            <a:solidFill>
              <a:srgbClr val="D4E493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49362" y="2219325"/>
              <a:ext cx="1612900" cy="171450"/>
            </a:xfrm>
            <a:custGeom>
              <a:avLst/>
              <a:gdLst/>
              <a:ahLst/>
              <a:cxnLst/>
              <a:rect l="l" t="t" r="r" b="b"/>
              <a:pathLst>
                <a:path w="1612900" h="171450">
                  <a:moveTo>
                    <a:pt x="0" y="70618"/>
                  </a:moveTo>
                  <a:lnTo>
                    <a:pt x="1527150" y="70618"/>
                  </a:lnTo>
                  <a:lnTo>
                    <a:pt x="1527150" y="0"/>
                  </a:lnTo>
                  <a:lnTo>
                    <a:pt x="1612800" y="85649"/>
                  </a:lnTo>
                  <a:lnTo>
                    <a:pt x="1527150" y="171299"/>
                  </a:lnTo>
                  <a:lnTo>
                    <a:pt x="1527150" y="100681"/>
                  </a:lnTo>
                  <a:lnTo>
                    <a:pt x="0" y="100681"/>
                  </a:lnTo>
                  <a:lnTo>
                    <a:pt x="0" y="706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7362" y="2195511"/>
            <a:ext cx="844550" cy="257810"/>
          </a:xfrm>
          <a:prstGeom prst="rect">
            <a:avLst/>
          </a:prstGeom>
          <a:solidFill>
            <a:srgbClr val="FFFFCC"/>
          </a:solidFill>
          <a:ln w="9524">
            <a:solidFill>
              <a:srgbClr val="000000"/>
            </a:solidFill>
          </a:ln>
        </p:spPr>
        <p:txBody>
          <a:bodyPr vert="horz" wrap="square" lIns="0" tIns="43179" rIns="0" bIns="0" rtlCol="0">
            <a:spAutoFit/>
          </a:bodyPr>
          <a:lstStyle/>
          <a:p>
            <a:pPr marL="253365">
              <a:spcBef>
                <a:spcPts val="455"/>
              </a:spcBef>
            </a:pPr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调用器</a:t>
            </a:r>
            <a:endParaRPr lang="zh-CN" altLang="en-US" sz="1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4171" y="2493010"/>
            <a:ext cx="2903855" cy="864870"/>
            <a:chOff x="344487" y="2493288"/>
            <a:chExt cx="2903855" cy="1326515"/>
          </a:xfrm>
        </p:grpSpPr>
        <p:sp>
          <p:nvSpPr>
            <p:cNvPr id="8" name="object 8"/>
            <p:cNvSpPr/>
            <p:nvPr/>
          </p:nvSpPr>
          <p:spPr>
            <a:xfrm>
              <a:off x="1325563" y="2552146"/>
              <a:ext cx="144780" cy="335915"/>
            </a:xfrm>
            <a:custGeom>
              <a:avLst/>
              <a:gdLst/>
              <a:ahLst/>
              <a:cxnLst/>
              <a:rect l="l" t="t" r="r" b="b"/>
              <a:pathLst>
                <a:path w="144780" h="335914">
                  <a:moveTo>
                    <a:pt x="0" y="335567"/>
                  </a:moveTo>
                  <a:lnTo>
                    <a:pt x="144670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51121" y="2499638"/>
              <a:ext cx="41910" cy="60960"/>
            </a:xfrm>
            <a:custGeom>
              <a:avLst/>
              <a:gdLst/>
              <a:ahLst/>
              <a:cxnLst/>
              <a:rect l="l" t="t" r="r" b="b"/>
              <a:pathLst>
                <a:path w="41909" h="60960">
                  <a:moveTo>
                    <a:pt x="38222" y="60747"/>
                  </a:moveTo>
                  <a:lnTo>
                    <a:pt x="0" y="44268"/>
                  </a:lnTo>
                  <a:lnTo>
                    <a:pt x="41748" y="0"/>
                  </a:lnTo>
                  <a:lnTo>
                    <a:pt x="38222" y="60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51121" y="2499638"/>
              <a:ext cx="41910" cy="60960"/>
            </a:xfrm>
            <a:custGeom>
              <a:avLst/>
              <a:gdLst/>
              <a:ahLst/>
              <a:cxnLst/>
              <a:rect l="l" t="t" r="r" b="b"/>
              <a:pathLst>
                <a:path w="41909" h="60960">
                  <a:moveTo>
                    <a:pt x="38222" y="60747"/>
                  </a:moveTo>
                  <a:lnTo>
                    <a:pt x="41748" y="0"/>
                  </a:lnTo>
                  <a:lnTo>
                    <a:pt x="0" y="44268"/>
                  </a:lnTo>
                  <a:lnTo>
                    <a:pt x="38222" y="6074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9250" y="2888905"/>
              <a:ext cx="2894330" cy="925830"/>
            </a:xfrm>
            <a:custGeom>
              <a:avLst/>
              <a:gdLst/>
              <a:ahLst/>
              <a:cxnLst/>
              <a:rect l="l" t="t" r="r" b="b"/>
              <a:pathLst>
                <a:path w="2894330" h="925829">
                  <a:moveTo>
                    <a:pt x="0" y="0"/>
                  </a:moveTo>
                  <a:lnTo>
                    <a:pt x="2894099" y="0"/>
                  </a:lnTo>
                  <a:lnTo>
                    <a:pt x="2894099" y="925693"/>
                  </a:lnTo>
                  <a:lnTo>
                    <a:pt x="0" y="9256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9250" y="2758730"/>
            <a:ext cx="2894330" cy="59563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4" rIns="0" bIns="0" rtlCol="0">
            <a:spAutoFit/>
          </a:bodyPr>
          <a:lstStyle/>
          <a:p>
            <a:pPr marL="114300" marR="114300">
              <a:lnSpc>
                <a:spcPct val="101000"/>
              </a:lnSpc>
              <a:spcBef>
                <a:spcPts val="395"/>
              </a:spcBef>
            </a:pPr>
            <a:r>
              <a:rPr lang="zh-CN" altLang="en-US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事务已经创建，按需执行提交或回滚</a:t>
            </a:r>
            <a:endParaRPr lang="zh-CN" altLang="en-US" spc="-20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02199" y="2214563"/>
            <a:ext cx="1477010" cy="180975"/>
            <a:chOff x="4902199" y="2214562"/>
            <a:chExt cx="1477010" cy="180975"/>
          </a:xfrm>
        </p:grpSpPr>
        <p:sp>
          <p:nvSpPr>
            <p:cNvPr id="14" name="object 14"/>
            <p:cNvSpPr/>
            <p:nvPr/>
          </p:nvSpPr>
          <p:spPr>
            <a:xfrm>
              <a:off x="4906962" y="2219325"/>
              <a:ext cx="1467485" cy="171450"/>
            </a:xfrm>
            <a:custGeom>
              <a:avLst/>
              <a:gdLst/>
              <a:ahLst/>
              <a:cxnLst/>
              <a:rect l="l" t="t" r="r" b="b"/>
              <a:pathLst>
                <a:path w="1467485" h="171450">
                  <a:moveTo>
                    <a:pt x="1381349" y="171299"/>
                  </a:moveTo>
                  <a:lnTo>
                    <a:pt x="1381349" y="100681"/>
                  </a:lnTo>
                  <a:lnTo>
                    <a:pt x="0" y="100681"/>
                  </a:lnTo>
                  <a:lnTo>
                    <a:pt x="0" y="70618"/>
                  </a:lnTo>
                  <a:lnTo>
                    <a:pt x="1381349" y="70618"/>
                  </a:lnTo>
                  <a:lnTo>
                    <a:pt x="1381349" y="0"/>
                  </a:lnTo>
                  <a:lnTo>
                    <a:pt x="1466999" y="85649"/>
                  </a:lnTo>
                  <a:lnTo>
                    <a:pt x="1381349" y="171299"/>
                  </a:lnTo>
                  <a:close/>
                </a:path>
              </a:pathLst>
            </a:custGeom>
            <a:solidFill>
              <a:srgbClr val="D4E493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906962" y="2219325"/>
              <a:ext cx="1467485" cy="171450"/>
            </a:xfrm>
            <a:custGeom>
              <a:avLst/>
              <a:gdLst/>
              <a:ahLst/>
              <a:cxnLst/>
              <a:rect l="l" t="t" r="r" b="b"/>
              <a:pathLst>
                <a:path w="1467485" h="171450">
                  <a:moveTo>
                    <a:pt x="0" y="70618"/>
                  </a:moveTo>
                  <a:lnTo>
                    <a:pt x="1381349" y="70618"/>
                  </a:lnTo>
                  <a:lnTo>
                    <a:pt x="1381349" y="0"/>
                  </a:lnTo>
                  <a:lnTo>
                    <a:pt x="1466999" y="85649"/>
                  </a:lnTo>
                  <a:lnTo>
                    <a:pt x="1381349" y="171299"/>
                  </a:lnTo>
                  <a:lnTo>
                    <a:pt x="1381349" y="100681"/>
                  </a:lnTo>
                  <a:lnTo>
                    <a:pt x="0" y="100681"/>
                  </a:lnTo>
                  <a:lnTo>
                    <a:pt x="0" y="7061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54762" y="2219326"/>
            <a:ext cx="2057400" cy="257810"/>
          </a:xfrm>
          <a:prstGeom prst="rect">
            <a:avLst/>
          </a:prstGeom>
          <a:solidFill>
            <a:srgbClr val="FFFFCC"/>
          </a:solidFill>
          <a:ln w="952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7160" algn="ctr">
              <a:spcBef>
                <a:spcPts val="445"/>
              </a:spcBef>
            </a:pPr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事务方法</a:t>
            </a:r>
            <a:r>
              <a:rPr lang="en-US" altLang="zh-CN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2</a:t>
            </a:r>
            <a:endParaRPr lang="en-US" altLang="zh-CN" sz="1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00663" y="2440929"/>
            <a:ext cx="198755" cy="397510"/>
            <a:chOff x="4900662" y="2440929"/>
            <a:chExt cx="198755" cy="397510"/>
          </a:xfrm>
        </p:grpSpPr>
        <p:sp>
          <p:nvSpPr>
            <p:cNvPr id="18" name="object 18"/>
            <p:cNvSpPr/>
            <p:nvPr/>
          </p:nvSpPr>
          <p:spPr>
            <a:xfrm>
              <a:off x="4906962" y="2498724"/>
              <a:ext cx="161290" cy="334010"/>
            </a:xfrm>
            <a:custGeom>
              <a:avLst/>
              <a:gdLst/>
              <a:ahLst/>
              <a:cxnLst/>
              <a:rect l="l" t="t" r="r" b="b"/>
              <a:pathLst>
                <a:path w="161289" h="334010">
                  <a:moveTo>
                    <a:pt x="0" y="333412"/>
                  </a:moveTo>
                  <a:lnTo>
                    <a:pt x="160936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049155" y="2447229"/>
              <a:ext cx="43815" cy="60960"/>
            </a:xfrm>
            <a:custGeom>
              <a:avLst/>
              <a:gdLst/>
              <a:ahLst/>
              <a:cxnLst/>
              <a:rect l="l" t="t" r="r" b="b"/>
              <a:pathLst>
                <a:path w="43814" h="60960">
                  <a:moveTo>
                    <a:pt x="37485" y="60541"/>
                  </a:moveTo>
                  <a:lnTo>
                    <a:pt x="0" y="42448"/>
                  </a:lnTo>
                  <a:lnTo>
                    <a:pt x="43599" y="0"/>
                  </a:lnTo>
                  <a:lnTo>
                    <a:pt x="37485" y="60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49155" y="2447229"/>
              <a:ext cx="43815" cy="60960"/>
            </a:xfrm>
            <a:custGeom>
              <a:avLst/>
              <a:gdLst/>
              <a:ahLst/>
              <a:cxnLst/>
              <a:rect l="l" t="t" r="r" b="b"/>
              <a:pathLst>
                <a:path w="43814" h="60960">
                  <a:moveTo>
                    <a:pt x="37485" y="60541"/>
                  </a:moveTo>
                  <a:lnTo>
                    <a:pt x="43599" y="0"/>
                  </a:lnTo>
                  <a:lnTo>
                    <a:pt x="0" y="42448"/>
                  </a:lnTo>
                  <a:lnTo>
                    <a:pt x="37485" y="60541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20916" y="2936081"/>
            <a:ext cx="5623560" cy="31623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7464" rIns="0" bIns="0" rtlCol="0">
            <a:spAutoFit/>
          </a:bodyPr>
          <a:lstStyle/>
          <a:p>
            <a:pPr marL="114300" marR="705485">
              <a:lnSpc>
                <a:spcPct val="101000"/>
              </a:lnSpc>
              <a:spcBef>
                <a:spcPts val="395"/>
              </a:spcBef>
            </a:pPr>
            <a:r>
              <a:rPr lang="zh-CN" altLang="en-US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此处是否存在事务？方法</a:t>
            </a:r>
            <a:r>
              <a:rPr lang="en-US" altLang="zh-CN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2</a:t>
            </a:r>
            <a:r>
              <a:rPr lang="zh-CN" altLang="en-US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应该在事务</a:t>
            </a:r>
            <a:r>
              <a:rPr lang="en-US" altLang="zh-CN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A</a:t>
            </a:r>
            <a:r>
              <a:rPr lang="zh-CN" altLang="en-US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中执行</a:t>
            </a:r>
            <a:r>
              <a:rPr b="1"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endParaRPr>
              <a:latin typeface="+mn-ea"/>
              <a:cs typeface="思源黑体" panose="020B0400000000000000" charset="-122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4787" y="1018858"/>
            <a:ext cx="7023098" cy="46354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755775" y="3406140"/>
            <a:ext cx="76200" cy="830580"/>
            <a:chOff x="1755600" y="3688786"/>
            <a:chExt cx="54610" cy="624205"/>
          </a:xfrm>
        </p:grpSpPr>
        <p:sp>
          <p:nvSpPr>
            <p:cNvPr id="24" name="object 24"/>
            <p:cNvSpPr/>
            <p:nvPr/>
          </p:nvSpPr>
          <p:spPr>
            <a:xfrm>
              <a:off x="1782762" y="3752316"/>
              <a:ext cx="0" cy="554355"/>
            </a:xfrm>
            <a:custGeom>
              <a:avLst/>
              <a:gdLst/>
              <a:ahLst/>
              <a:cxnLst/>
              <a:rect l="l" t="t" r="r" b="b"/>
              <a:pathLst>
                <a:path h="554354">
                  <a:moveTo>
                    <a:pt x="0" y="554174"/>
                  </a:moveTo>
                  <a:lnTo>
                    <a:pt x="0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761950" y="3695136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41623" y="57179"/>
                  </a:moveTo>
                  <a:lnTo>
                    <a:pt x="0" y="57179"/>
                  </a:lnTo>
                  <a:lnTo>
                    <a:pt x="20811" y="0"/>
                  </a:lnTo>
                  <a:lnTo>
                    <a:pt x="41623" y="57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761950" y="3695136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41623" y="57179"/>
                  </a:moveTo>
                  <a:lnTo>
                    <a:pt x="20811" y="0"/>
                  </a:lnTo>
                  <a:lnTo>
                    <a:pt x="0" y="57179"/>
                  </a:lnTo>
                  <a:lnTo>
                    <a:pt x="41623" y="57179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8362" y="4310064"/>
            <a:ext cx="5104130" cy="31496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13665" algn="ctr">
              <a:spcBef>
                <a:spcPts val="400"/>
              </a:spcBef>
            </a:pPr>
            <a:r>
              <a:rPr lang="zh-CN" altLang="en-US">
                <a:latin typeface="+mn-ea"/>
                <a:cs typeface="思源黑体" panose="020B0400000000000000" charset="-122"/>
              </a:rPr>
              <a:t>由方法的元数据驱动的行为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19462" y="3965237"/>
            <a:ext cx="605155" cy="347980"/>
            <a:chOff x="2919461" y="3965236"/>
            <a:chExt cx="605155" cy="347980"/>
          </a:xfrm>
        </p:grpSpPr>
        <p:sp>
          <p:nvSpPr>
            <p:cNvPr id="29" name="object 29"/>
            <p:cNvSpPr/>
            <p:nvPr/>
          </p:nvSpPr>
          <p:spPr>
            <a:xfrm>
              <a:off x="2925761" y="3999692"/>
              <a:ext cx="542925" cy="307340"/>
            </a:xfrm>
            <a:custGeom>
              <a:avLst/>
              <a:gdLst/>
              <a:ahLst/>
              <a:cxnLst/>
              <a:rect l="l" t="t" r="r" b="b"/>
              <a:pathLst>
                <a:path w="542925" h="307339">
                  <a:moveTo>
                    <a:pt x="0" y="306799"/>
                  </a:moveTo>
                  <a:lnTo>
                    <a:pt x="542299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457814" y="3971536"/>
              <a:ext cx="60325" cy="46355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20495" y="46269"/>
                  </a:moveTo>
                  <a:lnTo>
                    <a:pt x="0" y="10041"/>
                  </a:lnTo>
                  <a:lnTo>
                    <a:pt x="60015" y="0"/>
                  </a:lnTo>
                  <a:lnTo>
                    <a:pt x="20495" y="46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457814" y="3971536"/>
              <a:ext cx="60325" cy="46355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20495" y="46269"/>
                  </a:moveTo>
                  <a:lnTo>
                    <a:pt x="60015" y="0"/>
                  </a:lnTo>
                  <a:lnTo>
                    <a:pt x="0" y="10041"/>
                  </a:lnTo>
                  <a:lnTo>
                    <a:pt x="20495" y="46269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518059" y="3473291"/>
            <a:ext cx="5626418" cy="31559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14300" marR="236220">
              <a:lnSpc>
                <a:spcPct val="101000"/>
              </a:lnSpc>
              <a:spcBef>
                <a:spcPts val="380"/>
              </a:spcBef>
            </a:pPr>
            <a:r>
              <a:rPr lang="zh-CN" altLang="en-US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还是应该创建一个新的事务</a:t>
            </a:r>
            <a:r>
              <a:rPr b="1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(B),  </a:t>
            </a:r>
            <a:r>
              <a:rPr lang="zh-CN" altLang="en-US"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并暂停外部事务？</a:t>
            </a:r>
            <a:endParaRPr lang="zh-CN" altLang="en-US" b="1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49561" y="2203451"/>
            <a:ext cx="2057400" cy="257810"/>
          </a:xfrm>
          <a:prstGeom prst="rect">
            <a:avLst/>
          </a:prstGeom>
          <a:solidFill>
            <a:srgbClr val="FFFFCC"/>
          </a:solidFill>
          <a:ln w="952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7160" algn="ctr">
              <a:spcBef>
                <a:spcPts val="445"/>
              </a:spcBef>
            </a:pPr>
            <a:r>
              <a:rPr lang="zh-CN" altLang="en-US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事务方法</a:t>
            </a:r>
            <a:r>
              <a:rPr lang="en-US" altLang="zh-CN" sz="1400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1</a:t>
            </a:r>
            <a:endParaRPr lang="en-US" altLang="zh-CN" sz="1400" spc="-7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69000" y="1819064"/>
            <a:ext cx="2675255" cy="265430"/>
            <a:chOff x="5968999" y="1819064"/>
            <a:chExt cx="2675255" cy="265430"/>
          </a:xfrm>
        </p:grpSpPr>
        <p:sp>
          <p:nvSpPr>
            <p:cNvPr id="35" name="object 35"/>
            <p:cNvSpPr/>
            <p:nvPr/>
          </p:nvSpPr>
          <p:spPr>
            <a:xfrm>
              <a:off x="5973762" y="1823826"/>
              <a:ext cx="2665730" cy="255904"/>
            </a:xfrm>
            <a:custGeom>
              <a:avLst/>
              <a:gdLst/>
              <a:ahLst/>
              <a:cxnLst/>
              <a:rect l="l" t="t" r="r" b="b"/>
              <a:pathLst>
                <a:path w="2665729" h="255905">
                  <a:moveTo>
                    <a:pt x="2429997" y="255899"/>
                  </a:moveTo>
                  <a:lnTo>
                    <a:pt x="2429997" y="152292"/>
                  </a:lnTo>
                  <a:lnTo>
                    <a:pt x="0" y="152292"/>
                  </a:lnTo>
                  <a:lnTo>
                    <a:pt x="0" y="103607"/>
                  </a:lnTo>
                  <a:lnTo>
                    <a:pt x="2429997" y="103607"/>
                  </a:lnTo>
                  <a:lnTo>
                    <a:pt x="2429997" y="0"/>
                  </a:lnTo>
                  <a:lnTo>
                    <a:pt x="2665499" y="127949"/>
                  </a:lnTo>
                  <a:lnTo>
                    <a:pt x="2429997" y="255899"/>
                  </a:lnTo>
                  <a:close/>
                </a:path>
              </a:pathLst>
            </a:custGeom>
            <a:solidFill>
              <a:srgbClr val="FFD32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973762" y="1823826"/>
              <a:ext cx="2665730" cy="255904"/>
            </a:xfrm>
            <a:custGeom>
              <a:avLst/>
              <a:gdLst/>
              <a:ahLst/>
              <a:cxnLst/>
              <a:rect l="l" t="t" r="r" b="b"/>
              <a:pathLst>
                <a:path w="2665729" h="255905">
                  <a:moveTo>
                    <a:pt x="0" y="103607"/>
                  </a:moveTo>
                  <a:lnTo>
                    <a:pt x="2429997" y="103607"/>
                  </a:lnTo>
                  <a:lnTo>
                    <a:pt x="2429997" y="0"/>
                  </a:lnTo>
                  <a:lnTo>
                    <a:pt x="2665499" y="127949"/>
                  </a:lnTo>
                  <a:lnTo>
                    <a:pt x="2429997" y="255899"/>
                  </a:lnTo>
                  <a:lnTo>
                    <a:pt x="2429997" y="152292"/>
                  </a:lnTo>
                  <a:lnTo>
                    <a:pt x="0" y="152292"/>
                  </a:lnTo>
                  <a:lnTo>
                    <a:pt x="0" y="10360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96134" y="1784162"/>
            <a:ext cx="177292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Transaction</a:t>
            </a:r>
            <a:r>
              <a:rPr b="1"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b="1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2</a:t>
            </a:r>
            <a:endParaRPr>
              <a:latin typeface="+mn-ea"/>
              <a:cs typeface="思源黑体" panose="020B0400000000000000" charset="-122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6188" y="1568138"/>
            <a:ext cx="3361054" cy="315595"/>
            <a:chOff x="2616187" y="1568137"/>
            <a:chExt cx="3361054" cy="315595"/>
          </a:xfrm>
        </p:grpSpPr>
        <p:sp>
          <p:nvSpPr>
            <p:cNvPr id="39" name="object 39"/>
            <p:cNvSpPr/>
            <p:nvPr/>
          </p:nvSpPr>
          <p:spPr>
            <a:xfrm>
              <a:off x="2620949" y="1572900"/>
              <a:ext cx="3351529" cy="306070"/>
            </a:xfrm>
            <a:custGeom>
              <a:avLst/>
              <a:gdLst/>
              <a:ahLst/>
              <a:cxnLst/>
              <a:rect l="l" t="t" r="r" b="b"/>
              <a:pathLst>
                <a:path w="3351529" h="306069">
                  <a:moveTo>
                    <a:pt x="3150302" y="305699"/>
                  </a:moveTo>
                  <a:lnTo>
                    <a:pt x="3150302" y="180485"/>
                  </a:lnTo>
                  <a:lnTo>
                    <a:pt x="0" y="180485"/>
                  </a:lnTo>
                  <a:lnTo>
                    <a:pt x="0" y="125214"/>
                  </a:lnTo>
                  <a:lnTo>
                    <a:pt x="3150302" y="125214"/>
                  </a:lnTo>
                  <a:lnTo>
                    <a:pt x="3150302" y="0"/>
                  </a:lnTo>
                  <a:lnTo>
                    <a:pt x="3351299" y="152849"/>
                  </a:lnTo>
                  <a:lnTo>
                    <a:pt x="3150302" y="305699"/>
                  </a:lnTo>
                  <a:close/>
                </a:path>
              </a:pathLst>
            </a:custGeom>
            <a:solidFill>
              <a:srgbClr val="CBF7F1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620949" y="1572900"/>
              <a:ext cx="3351529" cy="306070"/>
            </a:xfrm>
            <a:custGeom>
              <a:avLst/>
              <a:gdLst/>
              <a:ahLst/>
              <a:cxnLst/>
              <a:rect l="l" t="t" r="r" b="b"/>
              <a:pathLst>
                <a:path w="3351529" h="306069">
                  <a:moveTo>
                    <a:pt x="0" y="125214"/>
                  </a:moveTo>
                  <a:lnTo>
                    <a:pt x="3150302" y="125214"/>
                  </a:lnTo>
                  <a:lnTo>
                    <a:pt x="3150302" y="0"/>
                  </a:lnTo>
                  <a:lnTo>
                    <a:pt x="3351299" y="152849"/>
                  </a:lnTo>
                  <a:lnTo>
                    <a:pt x="3150302" y="305699"/>
                  </a:lnTo>
                  <a:lnTo>
                    <a:pt x="3150302" y="180485"/>
                  </a:lnTo>
                  <a:lnTo>
                    <a:pt x="0" y="180485"/>
                  </a:lnTo>
                  <a:lnTo>
                    <a:pt x="0" y="12521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90453" y="1558136"/>
            <a:ext cx="177292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Transaction</a:t>
            </a:r>
            <a:r>
              <a:rPr b="1"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b="1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77962" y="1533525"/>
            <a:ext cx="379730" cy="322580"/>
          </a:xfrm>
          <a:prstGeom prst="rect">
            <a:avLst/>
          </a:prstGeom>
          <a:solidFill>
            <a:srgbClr val="CBF7F1"/>
          </a:solidFill>
        </p:spPr>
        <p:txBody>
          <a:bodyPr vert="horz" wrap="square" lIns="0" tIns="15240" rIns="0" bIns="0" rtlCol="0">
            <a:spAutoFit/>
          </a:bodyPr>
          <a:lstStyle/>
          <a:p>
            <a:pPr marL="114300">
              <a:spcBef>
                <a:spcPts val="160"/>
              </a:spcBef>
            </a:pPr>
            <a:r>
              <a:rPr sz="2000" b="1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B</a:t>
            </a:r>
            <a:endParaRPr sz="2000">
              <a:latin typeface="+mn-ea"/>
              <a:cs typeface="思源黑体" panose="020B0400000000000000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24562" y="1717938"/>
            <a:ext cx="2437130" cy="0"/>
          </a:xfrm>
          <a:custGeom>
            <a:avLst/>
            <a:gdLst/>
            <a:ahLst/>
            <a:cxnLst/>
            <a:rect l="l" t="t" r="r" b="b"/>
            <a:pathLst>
              <a:path w="2437129">
                <a:moveTo>
                  <a:pt x="0" y="0"/>
                </a:moveTo>
                <a:lnTo>
                  <a:pt x="2436899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en-US" spc="-260" dirty="0">
                <a:latin typeface="+mn-ea"/>
                <a:ea typeface="+mn-ea"/>
              </a:rPr>
              <a:t>Spring</a:t>
            </a:r>
            <a:r>
              <a:rPr lang="zh-CN" altLang="en-US" spc="-260" dirty="0">
                <a:latin typeface="+mn-ea"/>
                <a:ea typeface="+mn-ea"/>
              </a:rPr>
              <a:t>的事务传播</a:t>
            </a:r>
            <a:endParaRPr lang="zh-CN" altLang="en-US" spc="-260" dirty="0">
              <a:latin typeface="+mn-ea"/>
              <a:ea typeface="+mn-e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680" y="890905"/>
            <a:ext cx="6684010" cy="179895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15925" indent="-399415">
              <a:spcBef>
                <a:spcPts val="38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dirty="0">
                <a:latin typeface="+mn-ea"/>
                <a:cs typeface="思源黑体" panose="020B0400000000000000" charset="-122"/>
              </a:rPr>
              <a:t>7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个传播级别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4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接下来的示例演示</a:t>
            </a:r>
            <a:r>
              <a:rPr sz="2200" dirty="0">
                <a:latin typeface="+mn-ea"/>
                <a:cs typeface="思源黑体" panose="020B0400000000000000" charset="-122"/>
              </a:rPr>
              <a:t> </a:t>
            </a:r>
            <a:r>
              <a:rPr sz="2200" i="1" spc="-7" dirty="0">
                <a:latin typeface="+mn-ea"/>
                <a:cs typeface="思源黑体" panose="020B0400000000000000" charset="-122"/>
              </a:rPr>
              <a:t>REQUIRED</a:t>
            </a:r>
            <a:r>
              <a:rPr sz="2200" i="1" spc="-67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和</a:t>
            </a:r>
            <a:r>
              <a:rPr sz="2200" i="1" spc="-7" dirty="0">
                <a:latin typeface="+mn-ea"/>
                <a:cs typeface="思源黑体" panose="020B0400000000000000" charset="-122"/>
              </a:rPr>
              <a:t>REQUIRES_NEW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255"/>
              </a:spcBef>
            </a:pPr>
            <a:r>
              <a:rPr sz="2000" i="1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i="1" spc="-7" dirty="0">
                <a:latin typeface="+mn-ea"/>
                <a:cs typeface="思源黑体" panose="020B0400000000000000" charset="-122"/>
              </a:rPr>
              <a:t>查看文档以了解其它级别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9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使用方式如下</a:t>
            </a:r>
            <a:r>
              <a:rPr sz="2200" spc="-7" dirty="0">
                <a:latin typeface="+mn-ea"/>
                <a:cs typeface="思源黑体" panose="020B0400000000000000" charset="-122"/>
              </a:rPr>
              <a:t>:</a:t>
            </a:r>
            <a:endParaRPr sz="2200"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60" y="2729459"/>
            <a:ext cx="7142480" cy="393065"/>
          </a:xfrm>
          <a:prstGeom prst="rect">
            <a:avLst/>
          </a:prstGeom>
          <a:solidFill>
            <a:srgbClr val="FDFFDA"/>
          </a:solidFill>
          <a:ln w="12599">
            <a:solidFill>
              <a:srgbClr val="000000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116205">
              <a:spcBef>
                <a:spcPts val="1220"/>
              </a:spcBef>
            </a:pPr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@Transactional</a:t>
            </a:r>
            <a:r>
              <a:rPr b="1" spc="-20" dirty="0">
                <a:latin typeface="+mn-ea"/>
                <a:cs typeface="思源黑体" panose="020B0400000000000000" charset="-122"/>
              </a:rPr>
              <a:t>( </a:t>
            </a:r>
            <a:r>
              <a:rPr b="1" spc="-7" dirty="0">
                <a:latin typeface="+mn-ea"/>
                <a:cs typeface="思源黑体" panose="020B0400000000000000" charset="-122"/>
              </a:rPr>
              <a:t>propagation=Propagation.</a:t>
            </a:r>
            <a:r>
              <a:rPr b="1" i="1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REQUIRES_NEW</a:t>
            </a:r>
            <a:r>
              <a:rPr b="1" i="1" spc="33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b="1" dirty="0">
                <a:latin typeface="+mn-ea"/>
                <a:cs typeface="思源黑体" panose="020B0400000000000000" charset="-122"/>
              </a:rPr>
              <a:t>)</a:t>
            </a:r>
            <a:endParaRPr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140" dirty="0">
                <a:latin typeface="+mn-ea"/>
                <a:ea typeface="+mn-ea"/>
              </a:rPr>
              <a:t>REQUIRED</a:t>
            </a:r>
            <a:endParaRPr spc="-140" dirty="0">
              <a:latin typeface="+mn-ea"/>
              <a:ea typeface="+mn-e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7" y="890842"/>
            <a:ext cx="7254240" cy="108077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15925" indent="-399415">
              <a:spcBef>
                <a:spcPts val="38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默认值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415925" marR="6985" indent="-399415">
              <a:spcBef>
                <a:spcPts val="2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在当前事务中执行，如果当前没有事务，则创建一个新的事务</a:t>
            </a:r>
            <a:endParaRPr lang="zh-CN" altLang="en-US" sz="2200" spc="-7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4334" y="3761690"/>
            <a:ext cx="7580212" cy="584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1535" y="3818890"/>
            <a:ext cx="7440930" cy="351790"/>
          </a:xfrm>
          <a:prstGeom prst="rect">
            <a:avLst/>
          </a:prstGeom>
          <a:solidFill>
            <a:srgbClr val="FDFFDA"/>
          </a:solidFill>
          <a:ln w="12599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370205">
              <a:spcBef>
                <a:spcPts val="785"/>
              </a:spcBef>
            </a:pPr>
            <a:r>
              <a:rPr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@Transactional</a:t>
            </a:r>
            <a:r>
              <a:rPr b="1" spc="-7" dirty="0">
                <a:latin typeface="+mn-ea"/>
                <a:cs typeface="思源黑体" panose="020B0400000000000000" charset="-122"/>
              </a:rPr>
              <a:t>(propagation=Propagation.</a:t>
            </a:r>
            <a:r>
              <a:rPr b="1" i="1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REQUIRED</a:t>
            </a:r>
            <a:r>
              <a:rPr b="1" spc="-7" dirty="0">
                <a:latin typeface="+mn-ea"/>
                <a:cs typeface="思源黑体" panose="020B0400000000000000" charset="-122"/>
              </a:rPr>
              <a:t>)</a:t>
            </a:r>
            <a:endParaRPr>
              <a:latin typeface="+mn-ea"/>
              <a:cs typeface="思源黑体" panose="020B0400000000000000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35922" y="2383790"/>
            <a:ext cx="3272154" cy="475615"/>
            <a:chOff x="2935287" y="2565399"/>
            <a:chExt cx="3272154" cy="475615"/>
          </a:xfrm>
        </p:grpSpPr>
        <p:sp>
          <p:nvSpPr>
            <p:cNvPr id="7" name="object 7"/>
            <p:cNvSpPr/>
            <p:nvPr/>
          </p:nvSpPr>
          <p:spPr>
            <a:xfrm>
              <a:off x="2940050" y="2597545"/>
              <a:ext cx="3262629" cy="437515"/>
            </a:xfrm>
            <a:custGeom>
              <a:avLst/>
              <a:gdLst/>
              <a:ahLst/>
              <a:cxnLst/>
              <a:rect l="l" t="t" r="r" b="b"/>
              <a:pathLst>
                <a:path w="3262629" h="437514">
                  <a:moveTo>
                    <a:pt x="3124827" y="436958"/>
                  </a:moveTo>
                  <a:lnTo>
                    <a:pt x="3124827" y="262808"/>
                  </a:lnTo>
                  <a:lnTo>
                    <a:pt x="0" y="262808"/>
                  </a:lnTo>
                  <a:lnTo>
                    <a:pt x="0" y="174149"/>
                  </a:lnTo>
                  <a:lnTo>
                    <a:pt x="3124827" y="174149"/>
                  </a:lnTo>
                  <a:lnTo>
                    <a:pt x="3124827" y="0"/>
                  </a:lnTo>
                  <a:lnTo>
                    <a:pt x="3262311" y="218479"/>
                  </a:lnTo>
                  <a:lnTo>
                    <a:pt x="3124827" y="436958"/>
                  </a:lnTo>
                  <a:close/>
                </a:path>
              </a:pathLst>
            </a:custGeom>
            <a:solidFill>
              <a:srgbClr val="CBF7F1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40050" y="2597545"/>
              <a:ext cx="3262629" cy="437515"/>
            </a:xfrm>
            <a:custGeom>
              <a:avLst/>
              <a:gdLst/>
              <a:ahLst/>
              <a:cxnLst/>
              <a:rect l="l" t="t" r="r" b="b"/>
              <a:pathLst>
                <a:path w="3262629" h="437514">
                  <a:moveTo>
                    <a:pt x="0" y="174149"/>
                  </a:moveTo>
                  <a:lnTo>
                    <a:pt x="3124827" y="174149"/>
                  </a:lnTo>
                  <a:lnTo>
                    <a:pt x="3124827" y="0"/>
                  </a:lnTo>
                  <a:lnTo>
                    <a:pt x="3262311" y="218479"/>
                  </a:lnTo>
                  <a:lnTo>
                    <a:pt x="3124827" y="436958"/>
                  </a:lnTo>
                  <a:lnTo>
                    <a:pt x="3124827" y="262808"/>
                  </a:lnTo>
                  <a:lnTo>
                    <a:pt x="0" y="262808"/>
                  </a:lnTo>
                  <a:lnTo>
                    <a:pt x="0" y="1741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48175" y="2570161"/>
              <a:ext cx="3175" cy="466090"/>
            </a:xfrm>
            <a:custGeom>
              <a:avLst/>
              <a:gdLst/>
              <a:ahLst/>
              <a:cxnLst/>
              <a:rect l="l" t="t" r="r" b="b"/>
              <a:pathLst>
                <a:path w="3175" h="466089">
                  <a:moveTo>
                    <a:pt x="0" y="0"/>
                  </a:moveTo>
                  <a:lnTo>
                    <a:pt x="3174" y="465533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991534" y="2950526"/>
            <a:ext cx="3218180" cy="501650"/>
            <a:chOff x="2990899" y="3132136"/>
            <a:chExt cx="3218180" cy="501650"/>
          </a:xfrm>
        </p:grpSpPr>
        <p:sp>
          <p:nvSpPr>
            <p:cNvPr id="11" name="object 11"/>
            <p:cNvSpPr/>
            <p:nvPr/>
          </p:nvSpPr>
          <p:spPr>
            <a:xfrm>
              <a:off x="4438650" y="3136899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1646477" y="436958"/>
                  </a:moveTo>
                  <a:lnTo>
                    <a:pt x="1646477" y="260571"/>
                  </a:lnTo>
                  <a:lnTo>
                    <a:pt x="0" y="260571"/>
                  </a:lnTo>
                  <a:lnTo>
                    <a:pt x="0" y="176387"/>
                  </a:lnTo>
                  <a:lnTo>
                    <a:pt x="1646477" y="176387"/>
                  </a:lnTo>
                  <a:lnTo>
                    <a:pt x="1646477" y="0"/>
                  </a:lnTo>
                  <a:lnTo>
                    <a:pt x="1765299" y="218479"/>
                  </a:lnTo>
                  <a:lnTo>
                    <a:pt x="1646477" y="436958"/>
                  </a:lnTo>
                  <a:close/>
                </a:path>
              </a:pathLst>
            </a:custGeom>
            <a:solidFill>
              <a:srgbClr val="F6DC5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38650" y="3136899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0" y="176387"/>
                  </a:moveTo>
                  <a:lnTo>
                    <a:pt x="1646477" y="176387"/>
                  </a:lnTo>
                  <a:lnTo>
                    <a:pt x="1646477" y="0"/>
                  </a:lnTo>
                  <a:lnTo>
                    <a:pt x="1765299" y="218479"/>
                  </a:lnTo>
                  <a:lnTo>
                    <a:pt x="1646477" y="436958"/>
                  </a:lnTo>
                  <a:lnTo>
                    <a:pt x="1646477" y="260571"/>
                  </a:lnTo>
                  <a:lnTo>
                    <a:pt x="0" y="260571"/>
                  </a:lnTo>
                  <a:lnTo>
                    <a:pt x="0" y="1763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7062" y="3163093"/>
              <a:ext cx="3175" cy="466090"/>
            </a:xfrm>
            <a:custGeom>
              <a:avLst/>
              <a:gdLst/>
              <a:ahLst/>
              <a:cxnLst/>
              <a:rect l="l" t="t" r="r" b="b"/>
              <a:pathLst>
                <a:path w="3175" h="466089">
                  <a:moveTo>
                    <a:pt x="0" y="0"/>
                  </a:moveTo>
                  <a:lnTo>
                    <a:pt x="3174" y="465534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97199" y="3373833"/>
              <a:ext cx="1351915" cy="2540"/>
            </a:xfrm>
            <a:custGeom>
              <a:avLst/>
              <a:gdLst/>
              <a:ahLst/>
              <a:cxnLst/>
              <a:rect l="l" t="t" r="r" b="b"/>
              <a:pathLst>
                <a:path w="1351914" h="2539">
                  <a:moveTo>
                    <a:pt x="0" y="0"/>
                  </a:moveTo>
                  <a:lnTo>
                    <a:pt x="1351561" y="2255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348727" y="335527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69" y="0"/>
                  </a:lnTo>
                  <a:lnTo>
                    <a:pt x="57214" y="20906"/>
                  </a:lnTo>
                  <a:lnTo>
                    <a:pt x="0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348727" y="335527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0" y="41623"/>
                  </a:moveTo>
                  <a:lnTo>
                    <a:pt x="57214" y="20906"/>
                  </a:lnTo>
                  <a:lnTo>
                    <a:pt x="69" y="0"/>
                  </a:lnTo>
                  <a:lnTo>
                    <a:pt x="0" y="41623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75686" y="2493645"/>
            <a:ext cx="46799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6985" y="2493645"/>
            <a:ext cx="52006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86985" y="3006725"/>
            <a:ext cx="51943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0741" y="3168650"/>
            <a:ext cx="78041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no</a:t>
            </a:r>
            <a:r>
              <a:rPr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</a:t>
            </a:r>
            <a:endParaRPr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60" dirty="0">
                <a:latin typeface="+mn-ea"/>
                <a:ea typeface="+mn-ea"/>
              </a:rPr>
              <a:t>REQUIRES_NEW</a:t>
            </a:r>
            <a:endParaRPr spc="-60" dirty="0">
              <a:latin typeface="+mn-ea"/>
              <a:ea typeface="+mn-e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75" y="914332"/>
            <a:ext cx="7858759" cy="4737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5925" marR="6985" indent="-399415">
              <a:lnSpc>
                <a:spcPts val="3505"/>
              </a:lnSpc>
              <a:spcBef>
                <a:spcPts val="26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创建一个新的事务，</a:t>
            </a:r>
            <a:r>
              <a:rPr lang="zh-CN" altLang="en-US" sz="2200" dirty="0">
                <a:latin typeface="+mn-ea"/>
                <a:cs typeface="思源黑体" panose="020B0400000000000000" charset="-122"/>
              </a:rPr>
              <a:t>如果当前已存在事务，则暂停当前事务。</a:t>
            </a:r>
            <a:endParaRPr lang="zh-CN" altLang="en-US" sz="2200"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0112" y="2309812"/>
            <a:ext cx="3300729" cy="501650"/>
            <a:chOff x="3040111" y="2309812"/>
            <a:chExt cx="3300729" cy="501650"/>
          </a:xfrm>
        </p:grpSpPr>
        <p:sp>
          <p:nvSpPr>
            <p:cNvPr id="5" name="object 5"/>
            <p:cNvSpPr/>
            <p:nvPr/>
          </p:nvSpPr>
          <p:spPr>
            <a:xfrm>
              <a:off x="4570411" y="231457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1605689" y="437099"/>
                  </a:moveTo>
                  <a:lnTo>
                    <a:pt x="1605689" y="260655"/>
                  </a:lnTo>
                  <a:lnTo>
                    <a:pt x="0" y="260655"/>
                  </a:lnTo>
                  <a:lnTo>
                    <a:pt x="0" y="176444"/>
                  </a:lnTo>
                  <a:lnTo>
                    <a:pt x="1605689" y="176444"/>
                  </a:lnTo>
                  <a:lnTo>
                    <a:pt x="1605689" y="0"/>
                  </a:lnTo>
                  <a:lnTo>
                    <a:pt x="1765199" y="218549"/>
                  </a:lnTo>
                  <a:lnTo>
                    <a:pt x="1605689" y="437099"/>
                  </a:lnTo>
                  <a:close/>
                </a:path>
              </a:pathLst>
            </a:custGeom>
            <a:solidFill>
              <a:srgbClr val="CBF7F1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70411" y="231457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0" y="176444"/>
                  </a:moveTo>
                  <a:lnTo>
                    <a:pt x="1605689" y="176444"/>
                  </a:lnTo>
                  <a:lnTo>
                    <a:pt x="1605689" y="0"/>
                  </a:lnTo>
                  <a:lnTo>
                    <a:pt x="1765199" y="218549"/>
                  </a:lnTo>
                  <a:lnTo>
                    <a:pt x="1605689" y="437099"/>
                  </a:lnTo>
                  <a:lnTo>
                    <a:pt x="1605689" y="260655"/>
                  </a:lnTo>
                  <a:lnTo>
                    <a:pt x="0" y="260655"/>
                  </a:lnTo>
                  <a:lnTo>
                    <a:pt x="0" y="17644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564061" y="2340768"/>
              <a:ext cx="3810" cy="466090"/>
            </a:xfrm>
            <a:custGeom>
              <a:avLst/>
              <a:gdLst/>
              <a:ahLst/>
              <a:cxnLst/>
              <a:rect l="l" t="t" r="r" b="b"/>
              <a:pathLst>
                <a:path w="3810" h="466089">
                  <a:moveTo>
                    <a:pt x="0" y="0"/>
                  </a:moveTo>
                  <a:lnTo>
                    <a:pt x="3299" y="465599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046411" y="2527848"/>
              <a:ext cx="1434465" cy="3810"/>
            </a:xfrm>
            <a:custGeom>
              <a:avLst/>
              <a:gdLst/>
              <a:ahLst/>
              <a:cxnLst/>
              <a:rect l="l" t="t" r="r" b="b"/>
              <a:pathLst>
                <a:path w="1434464" h="3810">
                  <a:moveTo>
                    <a:pt x="0" y="3419"/>
                  </a:moveTo>
                  <a:lnTo>
                    <a:pt x="1434000" y="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80362" y="250703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98" y="41623"/>
                  </a:moveTo>
                  <a:lnTo>
                    <a:pt x="0" y="0"/>
                  </a:lnTo>
                  <a:lnTo>
                    <a:pt x="57229" y="20675"/>
                  </a:lnTo>
                  <a:lnTo>
                    <a:pt x="98" y="4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80362" y="2507036"/>
              <a:ext cx="57785" cy="41910"/>
            </a:xfrm>
            <a:custGeom>
              <a:avLst/>
              <a:gdLst/>
              <a:ahLst/>
              <a:cxnLst/>
              <a:rect l="l" t="t" r="r" b="b"/>
              <a:pathLst>
                <a:path w="57785" h="41910">
                  <a:moveTo>
                    <a:pt x="98" y="41623"/>
                  </a:moveTo>
                  <a:lnTo>
                    <a:pt x="57229" y="20675"/>
                  </a:lnTo>
                  <a:lnTo>
                    <a:pt x="0" y="0"/>
                  </a:lnTo>
                  <a:lnTo>
                    <a:pt x="98" y="41623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01937" y="2930128"/>
            <a:ext cx="3538854" cy="475615"/>
            <a:chOff x="2801937" y="2930127"/>
            <a:chExt cx="3538854" cy="475615"/>
          </a:xfrm>
        </p:grpSpPr>
        <p:sp>
          <p:nvSpPr>
            <p:cNvPr id="12" name="object 12"/>
            <p:cNvSpPr/>
            <p:nvPr/>
          </p:nvSpPr>
          <p:spPr>
            <a:xfrm>
              <a:off x="2806700" y="296346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1607804" y="437099"/>
                  </a:moveTo>
                  <a:lnTo>
                    <a:pt x="1607804" y="260655"/>
                  </a:lnTo>
                  <a:lnTo>
                    <a:pt x="0" y="260655"/>
                  </a:lnTo>
                  <a:lnTo>
                    <a:pt x="0" y="176443"/>
                  </a:lnTo>
                  <a:lnTo>
                    <a:pt x="1607804" y="176443"/>
                  </a:lnTo>
                  <a:lnTo>
                    <a:pt x="1607804" y="0"/>
                  </a:lnTo>
                  <a:lnTo>
                    <a:pt x="1765199" y="218549"/>
                  </a:lnTo>
                  <a:lnTo>
                    <a:pt x="1607804" y="437099"/>
                  </a:lnTo>
                  <a:close/>
                </a:path>
              </a:pathLst>
            </a:custGeom>
            <a:solidFill>
              <a:srgbClr val="FCE1E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806700" y="296346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0" y="176443"/>
                  </a:moveTo>
                  <a:lnTo>
                    <a:pt x="1607804" y="176443"/>
                  </a:lnTo>
                  <a:lnTo>
                    <a:pt x="1607804" y="0"/>
                  </a:lnTo>
                  <a:lnTo>
                    <a:pt x="1765199" y="218549"/>
                  </a:lnTo>
                  <a:lnTo>
                    <a:pt x="1607804" y="437099"/>
                  </a:lnTo>
                  <a:lnTo>
                    <a:pt x="1607804" y="260655"/>
                  </a:lnTo>
                  <a:lnTo>
                    <a:pt x="0" y="260655"/>
                  </a:lnTo>
                  <a:lnTo>
                    <a:pt x="0" y="17644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570411" y="296346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1605689" y="437099"/>
                  </a:moveTo>
                  <a:lnTo>
                    <a:pt x="1605689" y="260655"/>
                  </a:lnTo>
                  <a:lnTo>
                    <a:pt x="0" y="260655"/>
                  </a:lnTo>
                  <a:lnTo>
                    <a:pt x="0" y="176443"/>
                  </a:lnTo>
                  <a:lnTo>
                    <a:pt x="1605689" y="176443"/>
                  </a:lnTo>
                  <a:lnTo>
                    <a:pt x="1605689" y="0"/>
                  </a:lnTo>
                  <a:lnTo>
                    <a:pt x="1765199" y="218549"/>
                  </a:lnTo>
                  <a:lnTo>
                    <a:pt x="1605689" y="437099"/>
                  </a:lnTo>
                  <a:close/>
                </a:path>
              </a:pathLst>
            </a:custGeom>
            <a:solidFill>
              <a:srgbClr val="FFD32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570411" y="2963465"/>
              <a:ext cx="1765300" cy="437515"/>
            </a:xfrm>
            <a:custGeom>
              <a:avLst/>
              <a:gdLst/>
              <a:ahLst/>
              <a:cxnLst/>
              <a:rect l="l" t="t" r="r" b="b"/>
              <a:pathLst>
                <a:path w="1765300" h="437514">
                  <a:moveTo>
                    <a:pt x="0" y="176443"/>
                  </a:moveTo>
                  <a:lnTo>
                    <a:pt x="1605689" y="176443"/>
                  </a:lnTo>
                  <a:lnTo>
                    <a:pt x="1605689" y="0"/>
                  </a:lnTo>
                  <a:lnTo>
                    <a:pt x="1765199" y="218549"/>
                  </a:lnTo>
                  <a:lnTo>
                    <a:pt x="1605689" y="437099"/>
                  </a:lnTo>
                  <a:lnTo>
                    <a:pt x="1605689" y="260655"/>
                  </a:lnTo>
                  <a:lnTo>
                    <a:pt x="0" y="260655"/>
                  </a:lnTo>
                  <a:lnTo>
                    <a:pt x="0" y="17644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564061" y="2934890"/>
              <a:ext cx="3810" cy="466090"/>
            </a:xfrm>
            <a:custGeom>
              <a:avLst/>
              <a:gdLst/>
              <a:ahLst/>
              <a:cxnLst/>
              <a:rect l="l" t="t" r="r" b="b"/>
              <a:pathLst>
                <a:path w="3810" h="466089">
                  <a:moveTo>
                    <a:pt x="0" y="0"/>
                  </a:moveTo>
                  <a:lnTo>
                    <a:pt x="3299" y="465599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07130" y="3041015"/>
            <a:ext cx="48387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  <a:tabLst>
                <a:tab pos="2033270" algn="l"/>
              </a:tabLst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19700" y="2366010"/>
            <a:ext cx="40767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tx1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3455" y="2527935"/>
            <a:ext cx="88392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no</a:t>
            </a:r>
            <a:r>
              <a:rPr spc="-133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</a:t>
            </a:r>
            <a:endParaRPr>
              <a:latin typeface="+mn-ea"/>
              <a:cs typeface="思源黑体" panose="020B0400000000000000" charset="-122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3700" y="3638501"/>
            <a:ext cx="7580200" cy="7238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50900" y="3695700"/>
            <a:ext cx="7440930" cy="305435"/>
          </a:xfrm>
          <a:prstGeom prst="rect">
            <a:avLst/>
          </a:prstGeom>
          <a:solidFill>
            <a:srgbClr val="FDFFDA"/>
          </a:solidFill>
          <a:ln w="12599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0205">
              <a:spcBef>
                <a:spcPts val="300"/>
              </a:spcBef>
            </a:pPr>
            <a:r>
              <a:rPr b="1"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@Transactional</a:t>
            </a:r>
            <a:r>
              <a:rPr b="1" spc="-7" dirty="0">
                <a:latin typeface="+mn-ea"/>
                <a:cs typeface="思源黑体" panose="020B0400000000000000" charset="-122"/>
              </a:rPr>
              <a:t>(propagation=Propagation.</a:t>
            </a:r>
            <a:r>
              <a:rPr b="1" i="1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REQUIRES_NEW</a:t>
            </a:r>
            <a:r>
              <a:rPr b="1" spc="-7" dirty="0">
                <a:latin typeface="+mn-ea"/>
                <a:cs typeface="思源黑体" panose="020B0400000000000000" charset="-122"/>
              </a:rPr>
              <a:t>)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5219700" y="3050540"/>
            <a:ext cx="483870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  <a:tabLst>
                <a:tab pos="2033270" algn="l"/>
              </a:tabLst>
            </a:pP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tx</a:t>
            </a:r>
            <a:r>
              <a:rPr lang="en-US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2</a:t>
            </a:r>
            <a:endParaRPr lang="en-US" dirty="0">
              <a:solidFill>
                <a:srgbClr val="4D4D4D"/>
              </a:solidFill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07" dirty="0">
                <a:latin typeface="+mn-ea"/>
                <a:ea typeface="+mn-ea"/>
              </a:rPr>
              <a:t>传播规则由代理强制执行</a:t>
            </a:r>
            <a:endParaRPr lang="zh-CN" altLang="en-US" spc="-207" dirty="0">
              <a:latin typeface="+mn-ea"/>
              <a:ea typeface="+mn-e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987" y="914336"/>
            <a:ext cx="7740650" cy="9232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5925" marR="6985" indent="-399415">
              <a:lnSpc>
                <a:spcPts val="3505"/>
              </a:lnSpc>
              <a:spcBef>
                <a:spcPts val="260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在接下来的示例中，第</a:t>
            </a:r>
            <a:r>
              <a:rPr lang="en-US" altLang="zh-CN" sz="2200" spc="-7" dirty="0">
                <a:latin typeface="+mn-ea"/>
                <a:cs typeface="思源黑体" panose="020B0400000000000000" charset="-122"/>
              </a:rPr>
              <a:t>2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个传播规则并没有被应用，因为没有通过代理来调用。</a:t>
            </a:r>
            <a:endParaRPr lang="zh-CN" altLang="en-US" sz="2200" spc="-7" dirty="0">
              <a:latin typeface="+mn-ea"/>
              <a:cs typeface="思源黑体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9335" y="1708514"/>
            <a:ext cx="7563484" cy="2935605"/>
            <a:chOff x="1022799" y="1741549"/>
            <a:chExt cx="7563484" cy="2935605"/>
          </a:xfrm>
        </p:grpSpPr>
        <p:sp>
          <p:nvSpPr>
            <p:cNvPr id="5" name="object 5"/>
            <p:cNvSpPr/>
            <p:nvPr/>
          </p:nvSpPr>
          <p:spPr>
            <a:xfrm>
              <a:off x="1029149" y="1747899"/>
              <a:ext cx="7550784" cy="2922905"/>
            </a:xfrm>
            <a:custGeom>
              <a:avLst/>
              <a:gdLst/>
              <a:ahLst/>
              <a:cxnLst/>
              <a:rect l="l" t="t" r="r" b="b"/>
              <a:pathLst>
                <a:path w="7550784" h="2922904">
                  <a:moveTo>
                    <a:pt x="7550699" y="2922599"/>
                  </a:moveTo>
                  <a:lnTo>
                    <a:pt x="0" y="2922599"/>
                  </a:lnTo>
                  <a:lnTo>
                    <a:pt x="0" y="0"/>
                  </a:lnTo>
                  <a:lnTo>
                    <a:pt x="7550699" y="0"/>
                  </a:lnTo>
                  <a:lnTo>
                    <a:pt x="7550699" y="292259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29149" y="1747899"/>
              <a:ext cx="7550784" cy="2922905"/>
            </a:xfrm>
            <a:custGeom>
              <a:avLst/>
              <a:gdLst/>
              <a:ahLst/>
              <a:cxnLst/>
              <a:rect l="l" t="t" r="r" b="b"/>
              <a:pathLst>
                <a:path w="7550784" h="2922904">
                  <a:moveTo>
                    <a:pt x="0" y="0"/>
                  </a:moveTo>
                  <a:lnTo>
                    <a:pt x="7550699" y="0"/>
                  </a:lnTo>
                  <a:lnTo>
                    <a:pt x="7550699" y="2922599"/>
                  </a:lnTo>
                  <a:lnTo>
                    <a:pt x="0" y="2922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37012" y="2513412"/>
            <a:ext cx="3354070" cy="609600"/>
            <a:chOff x="5637012" y="2513412"/>
            <a:chExt cx="3354070" cy="609600"/>
          </a:xfrm>
        </p:grpSpPr>
        <p:sp>
          <p:nvSpPr>
            <p:cNvPr id="12" name="object 12"/>
            <p:cNvSpPr/>
            <p:nvPr/>
          </p:nvSpPr>
          <p:spPr>
            <a:xfrm>
              <a:off x="5641775" y="2518174"/>
              <a:ext cx="3344545" cy="600075"/>
            </a:xfrm>
            <a:custGeom>
              <a:avLst/>
              <a:gdLst/>
              <a:ahLst/>
              <a:cxnLst/>
              <a:rect l="l" t="t" r="r" b="b"/>
              <a:pathLst>
                <a:path w="3344545" h="600075">
                  <a:moveTo>
                    <a:pt x="3244397" y="599999"/>
                  </a:moveTo>
                  <a:lnTo>
                    <a:pt x="100001" y="599999"/>
                  </a:lnTo>
                  <a:lnTo>
                    <a:pt x="61076" y="592141"/>
                  </a:lnTo>
                  <a:lnTo>
                    <a:pt x="29289" y="570710"/>
                  </a:lnTo>
                  <a:lnTo>
                    <a:pt x="7858" y="538923"/>
                  </a:lnTo>
                  <a:lnTo>
                    <a:pt x="0" y="499997"/>
                  </a:lnTo>
                  <a:lnTo>
                    <a:pt x="0" y="100001"/>
                  </a:lnTo>
                  <a:lnTo>
                    <a:pt x="7858" y="61076"/>
                  </a:lnTo>
                  <a:lnTo>
                    <a:pt x="29289" y="29289"/>
                  </a:lnTo>
                  <a:lnTo>
                    <a:pt x="61076" y="7858"/>
                  </a:lnTo>
                  <a:lnTo>
                    <a:pt x="100001" y="0"/>
                  </a:lnTo>
                  <a:lnTo>
                    <a:pt x="3244397" y="0"/>
                  </a:lnTo>
                  <a:lnTo>
                    <a:pt x="3282667" y="7612"/>
                  </a:lnTo>
                  <a:lnTo>
                    <a:pt x="3315109" y="29289"/>
                  </a:lnTo>
                  <a:lnTo>
                    <a:pt x="3336787" y="61732"/>
                  </a:lnTo>
                  <a:lnTo>
                    <a:pt x="3344399" y="100001"/>
                  </a:lnTo>
                  <a:lnTo>
                    <a:pt x="3344399" y="499997"/>
                  </a:lnTo>
                  <a:lnTo>
                    <a:pt x="3336541" y="538923"/>
                  </a:lnTo>
                  <a:lnTo>
                    <a:pt x="3315109" y="570710"/>
                  </a:lnTo>
                  <a:lnTo>
                    <a:pt x="3283323" y="592141"/>
                  </a:lnTo>
                  <a:lnTo>
                    <a:pt x="3244397" y="5999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641775" y="2518174"/>
              <a:ext cx="3344545" cy="600075"/>
            </a:xfrm>
            <a:custGeom>
              <a:avLst/>
              <a:gdLst/>
              <a:ahLst/>
              <a:cxnLst/>
              <a:rect l="l" t="t" r="r" b="b"/>
              <a:pathLst>
                <a:path w="3344545" h="600075">
                  <a:moveTo>
                    <a:pt x="0" y="100001"/>
                  </a:moveTo>
                  <a:lnTo>
                    <a:pt x="7858" y="61076"/>
                  </a:lnTo>
                  <a:lnTo>
                    <a:pt x="29289" y="29289"/>
                  </a:lnTo>
                  <a:lnTo>
                    <a:pt x="61076" y="7858"/>
                  </a:lnTo>
                  <a:lnTo>
                    <a:pt x="100001" y="0"/>
                  </a:lnTo>
                  <a:lnTo>
                    <a:pt x="3244397" y="0"/>
                  </a:lnTo>
                  <a:lnTo>
                    <a:pt x="3282667" y="7612"/>
                  </a:lnTo>
                  <a:lnTo>
                    <a:pt x="3315109" y="29289"/>
                  </a:lnTo>
                  <a:lnTo>
                    <a:pt x="3336787" y="61732"/>
                  </a:lnTo>
                  <a:lnTo>
                    <a:pt x="3344399" y="100001"/>
                  </a:lnTo>
                  <a:lnTo>
                    <a:pt x="3344399" y="499997"/>
                  </a:lnTo>
                  <a:lnTo>
                    <a:pt x="3336541" y="538923"/>
                  </a:lnTo>
                  <a:lnTo>
                    <a:pt x="3315109" y="570710"/>
                  </a:lnTo>
                  <a:lnTo>
                    <a:pt x="3283323" y="592141"/>
                  </a:lnTo>
                  <a:lnTo>
                    <a:pt x="3244397" y="599999"/>
                  </a:lnTo>
                  <a:lnTo>
                    <a:pt x="100001" y="599999"/>
                  </a:lnTo>
                  <a:lnTo>
                    <a:pt x="61076" y="592141"/>
                  </a:lnTo>
                  <a:lnTo>
                    <a:pt x="29289" y="570710"/>
                  </a:lnTo>
                  <a:lnTo>
                    <a:pt x="7858" y="538923"/>
                  </a:lnTo>
                  <a:lnTo>
                    <a:pt x="0" y="499997"/>
                  </a:lnTo>
                  <a:lnTo>
                    <a:pt x="0" y="10000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36716" y="2490515"/>
            <a:ext cx="2353945" cy="6445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z="2000">
                <a:latin typeface="+mn-ea"/>
                <a:cs typeface="思源黑体" panose="020B0400000000000000" charset="-122"/>
              </a:rPr>
              <a:t>因为是内部调用，</a:t>
            </a:r>
            <a:endParaRPr lang="zh-CN" altLang="en-US" sz="2000">
              <a:latin typeface="+mn-ea"/>
              <a:cs typeface="思源黑体" panose="020B0400000000000000" charset="-122"/>
            </a:endParaRPr>
          </a:p>
          <a:p>
            <a:pPr marL="17145">
              <a:spcBef>
                <a:spcPts val="135"/>
              </a:spcBef>
            </a:pPr>
            <a:r>
              <a:rPr lang="zh-CN" altLang="en-US" sz="2000">
                <a:latin typeface="+mn-ea"/>
                <a:cs typeface="思源黑体" panose="020B0400000000000000" charset="-122"/>
              </a:rPr>
              <a:t>所以不会被应用。</a:t>
            </a:r>
            <a:endParaRPr lang="zh-CN" altLang="en-US" sz="2000">
              <a:latin typeface="+mn-ea"/>
              <a:cs typeface="思源黑体" panose="020B0400000000000000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84200" y="2808651"/>
            <a:ext cx="3167380" cy="715645"/>
            <a:chOff x="2484199" y="2808650"/>
            <a:chExt cx="3167380" cy="715645"/>
          </a:xfrm>
        </p:grpSpPr>
        <p:sp>
          <p:nvSpPr>
            <p:cNvPr id="17" name="object 17"/>
            <p:cNvSpPr/>
            <p:nvPr/>
          </p:nvSpPr>
          <p:spPr>
            <a:xfrm>
              <a:off x="5040412" y="2818175"/>
              <a:ext cx="601980" cy="358140"/>
            </a:xfrm>
            <a:custGeom>
              <a:avLst/>
              <a:gdLst/>
              <a:ahLst/>
              <a:cxnLst/>
              <a:rect l="l" t="t" r="r" b="b"/>
              <a:pathLst>
                <a:path w="601979" h="358139">
                  <a:moveTo>
                    <a:pt x="601362" y="0"/>
                  </a:moveTo>
                  <a:lnTo>
                    <a:pt x="0" y="35767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56585" y="3139277"/>
              <a:ext cx="109436" cy="902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93724" y="2908300"/>
              <a:ext cx="493395" cy="542925"/>
            </a:xfrm>
            <a:custGeom>
              <a:avLst/>
              <a:gdLst/>
              <a:ahLst/>
              <a:cxnLst/>
              <a:rect l="l" t="t" r="r" b="b"/>
              <a:pathLst>
                <a:path w="493394" h="542925">
                  <a:moveTo>
                    <a:pt x="0" y="0"/>
                  </a:moveTo>
                  <a:lnTo>
                    <a:pt x="493113" y="54242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4030" y="3420034"/>
              <a:ext cx="100485" cy="104184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1029335" y="1887220"/>
            <a:ext cx="72224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00055"/>
                </a:solidFill>
                <a:latin typeface="+mn-ea"/>
              </a:rPr>
              <a:t>public class</a:t>
            </a:r>
            <a:r>
              <a:rPr lang="zh-CN" altLang="en-US" dirty="0">
                <a:latin typeface="+mn-ea"/>
              </a:rPr>
              <a:t> ClientServiceImpl </a:t>
            </a:r>
            <a:r>
              <a:rPr lang="zh-CN" altLang="en-US" dirty="0">
                <a:solidFill>
                  <a:srgbClr val="800055"/>
                </a:solidFill>
                <a:latin typeface="+mn-ea"/>
              </a:rPr>
              <a:t>implements </a:t>
            </a:r>
            <a:r>
              <a:rPr lang="zh-CN" altLang="en-US" dirty="0">
                <a:latin typeface="+mn-ea"/>
              </a:rPr>
              <a:t>ClientService {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      </a:t>
            </a:r>
            <a:r>
              <a:rPr lang="zh-CN" altLang="en-US" b="1" dirty="0">
                <a:solidFill>
                  <a:srgbClr val="4D9491"/>
                </a:solidFill>
                <a:latin typeface="+mn-ea"/>
              </a:rPr>
              <a:t>@Transactional(propagation=Propagation.REQUIRED)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</a:t>
            </a:r>
            <a:r>
              <a:rPr lang="zh-CN" altLang="en-US" dirty="0">
                <a:solidFill>
                  <a:srgbClr val="800055"/>
                </a:solidFill>
                <a:latin typeface="+mn-ea"/>
              </a:rPr>
              <a:t>public </a:t>
            </a:r>
            <a:r>
              <a:rPr lang="zh-CN" altLang="en-US" dirty="0">
                <a:latin typeface="+mn-ea"/>
              </a:rPr>
              <a:t>void update1() {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      </a:t>
            </a:r>
            <a:r>
              <a:rPr lang="zh-CN" altLang="en-US" dirty="0">
                <a:latin typeface="+mn-ea"/>
              </a:rPr>
              <a:t>update2();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</a:t>
            </a:r>
            <a:r>
              <a:rPr lang="zh-CN" altLang="en-US" dirty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</a:t>
            </a:r>
            <a:r>
              <a:rPr lang="zh-CN" altLang="en-US" b="1" dirty="0">
                <a:solidFill>
                  <a:srgbClr val="4D9491"/>
                </a:solidFill>
                <a:latin typeface="+mn-ea"/>
              </a:rPr>
              <a:t>@Transactional(propagation=Propagation.REQUIRES_NEW)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</a:t>
            </a:r>
            <a:r>
              <a:rPr lang="zh-CN" altLang="en-US" dirty="0">
                <a:solidFill>
                  <a:srgbClr val="800055"/>
                </a:solidFill>
                <a:latin typeface="+mn-ea"/>
              </a:rPr>
              <a:t>public </a:t>
            </a:r>
            <a:r>
              <a:rPr lang="zh-CN" altLang="en-US" dirty="0">
                <a:latin typeface="+mn-ea"/>
              </a:rPr>
              <a:t>void update2() {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   </a:t>
            </a:r>
            <a:r>
              <a:rPr lang="zh-CN" altLang="en-US" dirty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}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333" dirty="0">
                <a:latin typeface="+mn-ea"/>
                <a:ea typeface="+mn-ea"/>
              </a:rPr>
              <a:t>7. </a:t>
            </a:r>
            <a:r>
              <a:rPr lang="zh-CN" altLang="en-US" spc="-207" dirty="0">
                <a:latin typeface="+mn-ea"/>
                <a:ea typeface="+mn-ea"/>
              </a:rPr>
              <a:t>传播级别与它们的行为</a:t>
            </a:r>
            <a:endParaRPr lang="zh-CN" altLang="en-US" spc="-207" dirty="0">
              <a:latin typeface="+mn-ea"/>
              <a:ea typeface="+mn-e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975" spc="53" dirty="0">
                <a:latin typeface="+mn-ea"/>
              </a:rPr>
            </a:fld>
            <a:endParaRPr sz="975" spc="53" dirty="0">
              <a:latin typeface="+mn-e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14338" y="958850"/>
          <a:ext cx="830707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120"/>
                <a:gridCol w="2724150"/>
                <a:gridCol w="3225800"/>
              </a:tblGrid>
              <a:tr h="403860">
                <a:tc>
                  <a:txBody>
                    <a:bodyPr/>
                    <a:lstStyle/>
                    <a:p>
                      <a:pPr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500" b="1" spc="-5" dirty="0">
                          <a:solidFill>
                            <a:srgbClr val="FFFFFF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  <a:cs typeface="思源黑体" panose="020B0400000000000000" charset="-122"/>
                        </a:rPr>
                        <a:t>传播类型</a:t>
                      </a:r>
                      <a:endParaRPr lang="zh-CN" sz="1500" b="1" spc="-5" dirty="0">
                        <a:solidFill>
                          <a:srgbClr val="FFFFFF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2730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marR="126365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500" b="1" spc="-5" dirty="0">
                          <a:solidFill>
                            <a:srgbClr val="FFFFFF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  <a:cs typeface="思源黑体" panose="020B0400000000000000" charset="-122"/>
                        </a:rPr>
                        <a:t>如果当前无事务</a:t>
                      </a:r>
                      <a:endParaRPr lang="zh-CN" sz="1500" b="1" spc="-5" dirty="0">
                        <a:solidFill>
                          <a:srgbClr val="FFFFFF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5016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500" b="1">
                          <a:solidFill>
                            <a:schemeClr val="bg1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  <a:cs typeface="思源黑体" panose="020B0400000000000000" charset="-122"/>
                        </a:rPr>
                        <a:t>如果当前已存在事务</a:t>
                      </a:r>
                      <a:endParaRPr lang="zh-CN" sz="1500" b="1">
                        <a:solidFill>
                          <a:schemeClr val="bg1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  <a:cs typeface="思源黑体" panose="020B0400000000000000" charset="-122"/>
                      </a:endParaRPr>
                    </a:p>
                  </a:txBody>
                  <a:tcPr marL="0" marR="0" marT="2730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99CC"/>
                    </a:solidFill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2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MANDATORY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altLang="en-US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抛出异常</a:t>
                      </a:r>
                      <a:endParaRPr lang="zh-CN" altLang="en-US" sz="1425" spc="-5" dirty="0">
                        <a:solidFill>
                          <a:srgbClr val="333333"/>
                        </a:solidFill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使用当前事务</a:t>
                      </a:r>
                      <a:endParaRPr lang="zh-CN" sz="1425" spc="-5" dirty="0">
                        <a:solidFill>
                          <a:srgbClr val="333333"/>
                        </a:solidFill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NEVER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463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zh-CN" altLang="en-US" sz="1425" dirty="0">
                          <a:latin typeface="+mn-ea"/>
                          <a:ea typeface="+mn-ea"/>
                          <a:cs typeface="思源黑体" panose="020B0400000000000000" charset="-122"/>
                        </a:rPr>
                        <a:t>不创建事务，在无事务的状态下执行方法</a:t>
                      </a:r>
                      <a:endParaRPr lang="zh-CN" altLang="en-US"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altLang="en-US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抛出异常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NOT_SUPPORTED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463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zh-CN" altLang="en-US" sz="1425" dirty="0"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不创建事务，在无事务的状态下执行方法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463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暂停当前事务，</a:t>
                      </a:r>
                      <a:r>
                        <a:rPr lang="zh-CN" altLang="en-US" sz="1425" dirty="0"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在无事务的状态下执行方法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SUPPORTS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463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zh-CN" altLang="en-US" sz="1425" dirty="0"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不创建事务，在无事务的状态下执行方法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使用当前事务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314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REQUIRED</a:t>
                      </a:r>
                      <a:r>
                        <a:rPr sz="1425" b="1" spc="-100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 </a:t>
                      </a:r>
                      <a:r>
                        <a:rPr lang="zh-CN" sz="142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（默认）</a:t>
                      </a:r>
                      <a:endParaRPr lang="zh-CN" sz="1425" dirty="0">
                        <a:solidFill>
                          <a:srgbClr val="333333"/>
                        </a:solidFill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创建新的事务</a:t>
                      </a:r>
                      <a:endParaRPr lang="zh-CN" sz="1425" spc="-5" dirty="0">
                        <a:solidFill>
                          <a:srgbClr val="333333"/>
                        </a:solidFill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使用当前事务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REQUIRES_NEW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创建新的事务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463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暂停当前事务，</a:t>
                      </a:r>
                      <a:r>
                        <a:rPr lang="zh-CN" altLang="en-US" sz="1425" dirty="0"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创建一个新的独立事务</a:t>
                      </a:r>
                      <a:endParaRPr lang="zh-CN" altLang="en-US" sz="1425" dirty="0">
                        <a:latin typeface="+mn-ea"/>
                        <a:ea typeface="+mn-ea"/>
                        <a:cs typeface="思源黑体" panose="020B0400000000000000" charset="-122"/>
                        <a:sym typeface="+mn-ea"/>
                      </a:endParaRPr>
                    </a:p>
                  </a:txBody>
                  <a:tcPr marL="0" marR="0" marT="368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25" b="1" spc="-5" dirty="0">
                          <a:solidFill>
                            <a:srgbClr val="7E0021"/>
                          </a:solidFill>
                          <a:latin typeface="+mn-ea"/>
                          <a:ea typeface="+mn-ea"/>
                          <a:cs typeface="思源黑体" panose="020B0400000000000000" charset="-122"/>
                        </a:rPr>
                        <a:t>NESTED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创建新的事务</a:t>
                      </a:r>
                      <a:endParaRPr sz="1425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zh-CN" sz="1425" spc="-5" dirty="0">
                          <a:solidFill>
                            <a:srgbClr val="333333"/>
                          </a:solidFill>
                          <a:latin typeface="+mn-ea"/>
                          <a:ea typeface="+mn-ea"/>
                          <a:cs typeface="思源黑体" panose="020B0400000000000000" charset="-122"/>
                          <a:sym typeface="+mn-ea"/>
                        </a:rPr>
                        <a:t>创建新的内嵌事务</a:t>
                      </a:r>
                      <a:endParaRPr sz="1425" dirty="0">
                        <a:latin typeface="+mn-ea"/>
                        <a:ea typeface="+mn-ea"/>
                        <a:cs typeface="思源黑体" panose="020B0400000000000000" charset="-122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8425" y="801687"/>
            <a:ext cx="6407150" cy="4154804"/>
            <a:chOff x="1368425" y="801687"/>
            <a:chExt cx="6407150" cy="4154804"/>
          </a:xfrm>
        </p:grpSpPr>
        <p:sp>
          <p:nvSpPr>
            <p:cNvPr id="3" name="object 3"/>
            <p:cNvSpPr/>
            <p:nvPr/>
          </p:nvSpPr>
          <p:spPr>
            <a:xfrm>
              <a:off x="1374775" y="808037"/>
              <a:ext cx="6394450" cy="4142104"/>
            </a:xfrm>
            <a:custGeom>
              <a:avLst/>
              <a:gdLst/>
              <a:ahLst/>
              <a:cxnLst/>
              <a:rect l="l" t="t" r="r" b="b"/>
              <a:pathLst>
                <a:path w="6394450" h="4142104">
                  <a:moveTo>
                    <a:pt x="6394449" y="4141787"/>
                  </a:moveTo>
                  <a:lnTo>
                    <a:pt x="0" y="4141787"/>
                  </a:lnTo>
                  <a:lnTo>
                    <a:pt x="0" y="0"/>
                  </a:lnTo>
                  <a:lnTo>
                    <a:pt x="6394449" y="0"/>
                  </a:lnTo>
                  <a:lnTo>
                    <a:pt x="6394449" y="414178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74775" y="808037"/>
              <a:ext cx="6394450" cy="4142104"/>
            </a:xfrm>
            <a:custGeom>
              <a:avLst/>
              <a:gdLst/>
              <a:ahLst/>
              <a:cxnLst/>
              <a:rect l="l" t="t" r="r" b="b"/>
              <a:pathLst>
                <a:path w="6394450" h="4142104">
                  <a:moveTo>
                    <a:pt x="0" y="0"/>
                  </a:moveTo>
                  <a:lnTo>
                    <a:pt x="6394449" y="0"/>
                  </a:lnTo>
                  <a:lnTo>
                    <a:pt x="6394449" y="4141787"/>
                  </a:lnTo>
                  <a:lnTo>
                    <a:pt x="0" y="4141787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7" dirty="0">
                <a:latin typeface="+mn-ea"/>
                <a:ea typeface="+mn-ea"/>
                <a:sym typeface="+mn-ea"/>
              </a:rPr>
              <a:t>传统</a:t>
            </a:r>
            <a:r>
              <a:rPr spc="-7" dirty="0">
                <a:latin typeface="+mn-ea"/>
                <a:ea typeface="+mn-ea"/>
              </a:rPr>
              <a:t>JDBC</a:t>
            </a:r>
            <a:r>
              <a:rPr lang="zh-CN" altLang="en-US" spc="-53" dirty="0">
                <a:latin typeface="+mn-ea"/>
                <a:ea typeface="+mn-ea"/>
                <a:sym typeface="+mn-ea"/>
              </a:rPr>
              <a:t>代码中的冗余、易错代码</a:t>
            </a:r>
            <a:endParaRPr spc="-7" dirty="0">
              <a:latin typeface="+mn-ea"/>
              <a:ea typeface="+mn-e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94853" y="3786187"/>
            <a:ext cx="5677535" cy="627380"/>
            <a:chOff x="2621802" y="3805237"/>
            <a:chExt cx="5677535" cy="627380"/>
          </a:xfrm>
        </p:grpSpPr>
        <p:sp>
          <p:nvSpPr>
            <p:cNvPr id="10" name="object 10"/>
            <p:cNvSpPr/>
            <p:nvPr/>
          </p:nvSpPr>
          <p:spPr>
            <a:xfrm>
              <a:off x="2717762" y="3984826"/>
              <a:ext cx="2267585" cy="130175"/>
            </a:xfrm>
            <a:custGeom>
              <a:avLst/>
              <a:gdLst/>
              <a:ahLst/>
              <a:cxnLst/>
              <a:rect l="l" t="t" r="r" b="b"/>
              <a:pathLst>
                <a:path w="2267585" h="130175">
                  <a:moveTo>
                    <a:pt x="2266987" y="129973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21802" y="3943833"/>
              <a:ext cx="107300" cy="819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84750" y="3809999"/>
              <a:ext cx="3309620" cy="617855"/>
            </a:xfrm>
            <a:custGeom>
              <a:avLst/>
              <a:gdLst/>
              <a:ahLst/>
              <a:cxnLst/>
              <a:rect l="l" t="t" r="r" b="b"/>
              <a:pathLst>
                <a:path w="3309620" h="617854">
                  <a:moveTo>
                    <a:pt x="3206397" y="617399"/>
                  </a:moveTo>
                  <a:lnTo>
                    <a:pt x="102901" y="617399"/>
                  </a:lnTo>
                  <a:lnTo>
                    <a:pt x="62847" y="609313"/>
                  </a:lnTo>
                  <a:lnTo>
                    <a:pt x="30139" y="587260"/>
                  </a:lnTo>
                  <a:lnTo>
                    <a:pt x="8086" y="554552"/>
                  </a:lnTo>
                  <a:lnTo>
                    <a:pt x="0" y="514497"/>
                  </a:lnTo>
                  <a:lnTo>
                    <a:pt x="0" y="102901"/>
                  </a:lnTo>
                  <a:lnTo>
                    <a:pt x="8086" y="62847"/>
                  </a:lnTo>
                  <a:lnTo>
                    <a:pt x="30139" y="30139"/>
                  </a:lnTo>
                  <a:lnTo>
                    <a:pt x="62847" y="8086"/>
                  </a:lnTo>
                  <a:lnTo>
                    <a:pt x="102901" y="0"/>
                  </a:lnTo>
                  <a:lnTo>
                    <a:pt x="3206397" y="0"/>
                  </a:lnTo>
                  <a:lnTo>
                    <a:pt x="3245776" y="7832"/>
                  </a:lnTo>
                  <a:lnTo>
                    <a:pt x="3279160" y="30139"/>
                  </a:lnTo>
                  <a:lnTo>
                    <a:pt x="3301467" y="63522"/>
                  </a:lnTo>
                  <a:lnTo>
                    <a:pt x="3309299" y="102901"/>
                  </a:lnTo>
                  <a:lnTo>
                    <a:pt x="3309299" y="514497"/>
                  </a:lnTo>
                  <a:lnTo>
                    <a:pt x="3301213" y="554552"/>
                  </a:lnTo>
                  <a:lnTo>
                    <a:pt x="3279160" y="587260"/>
                  </a:lnTo>
                  <a:lnTo>
                    <a:pt x="3246451" y="609313"/>
                  </a:lnTo>
                  <a:lnTo>
                    <a:pt x="3206397" y="6173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984750" y="3810000"/>
              <a:ext cx="3309620" cy="617855"/>
            </a:xfrm>
            <a:custGeom>
              <a:avLst/>
              <a:gdLst/>
              <a:ahLst/>
              <a:cxnLst/>
              <a:rect l="l" t="t" r="r" b="b"/>
              <a:pathLst>
                <a:path w="3309620" h="617854">
                  <a:moveTo>
                    <a:pt x="0" y="102901"/>
                  </a:moveTo>
                  <a:lnTo>
                    <a:pt x="8086" y="62847"/>
                  </a:lnTo>
                  <a:lnTo>
                    <a:pt x="30139" y="30139"/>
                  </a:lnTo>
                  <a:lnTo>
                    <a:pt x="62847" y="8086"/>
                  </a:lnTo>
                  <a:lnTo>
                    <a:pt x="102901" y="0"/>
                  </a:lnTo>
                  <a:lnTo>
                    <a:pt x="3206397" y="0"/>
                  </a:lnTo>
                  <a:lnTo>
                    <a:pt x="3245776" y="7832"/>
                  </a:lnTo>
                  <a:lnTo>
                    <a:pt x="3279160" y="30139"/>
                  </a:lnTo>
                  <a:lnTo>
                    <a:pt x="3301467" y="63522"/>
                  </a:lnTo>
                  <a:lnTo>
                    <a:pt x="3309299" y="102901"/>
                  </a:lnTo>
                  <a:lnTo>
                    <a:pt x="3309299" y="514497"/>
                  </a:lnTo>
                  <a:lnTo>
                    <a:pt x="3301213" y="554552"/>
                  </a:lnTo>
                  <a:lnTo>
                    <a:pt x="3279160" y="587260"/>
                  </a:lnTo>
                  <a:lnTo>
                    <a:pt x="3246451" y="609313"/>
                  </a:lnTo>
                  <a:lnTo>
                    <a:pt x="3206397" y="617399"/>
                  </a:lnTo>
                  <a:lnTo>
                    <a:pt x="102901" y="617399"/>
                  </a:lnTo>
                  <a:lnTo>
                    <a:pt x="62847" y="609313"/>
                  </a:lnTo>
                  <a:lnTo>
                    <a:pt x="30139" y="587260"/>
                  </a:lnTo>
                  <a:lnTo>
                    <a:pt x="8086" y="554552"/>
                  </a:lnTo>
                  <a:lnTo>
                    <a:pt x="0" y="514497"/>
                  </a:lnTo>
                  <a:lnTo>
                    <a:pt x="0" y="10290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884115" y="4829481"/>
            <a:ext cx="17399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6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0200" y="3867151"/>
            <a:ext cx="270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  <a:cs typeface="思源黑体" panose="020B0400000000000000" charset="-122"/>
              </a:rPr>
              <a:t>你如何处理低级别的</a:t>
            </a:r>
            <a:r>
              <a:rPr lang="en-US" altLang="zh-CN">
                <a:latin typeface="+mn-ea"/>
                <a:cs typeface="思源黑体" panose="020B0400000000000000" charset="-122"/>
              </a:rPr>
              <a:t>SQLException</a:t>
            </a:r>
            <a:r>
              <a:rPr lang="zh-CN" altLang="en-US">
                <a:latin typeface="+mn-ea"/>
                <a:cs typeface="思源黑体" panose="020B0400000000000000" charset="-122"/>
              </a:rPr>
              <a:t>？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74775" y="807720"/>
            <a:ext cx="7684135" cy="427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findByLastName(String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lastName</a:t>
            </a:r>
            <a:r>
              <a:rPr sz="1400" spc="-7" dirty="0">
                <a:latin typeface="+mn-ea"/>
                <a:cs typeface="思源黑体" panose="020B0400000000000000" charset="-122"/>
              </a:rPr>
              <a:t>) </a:t>
            </a:r>
            <a:r>
              <a:rPr sz="1400" dirty="0">
                <a:latin typeface="+mn-ea"/>
                <a:cs typeface="思源黑体" panose="020B0400000000000000" charset="-122"/>
              </a:rPr>
              <a:t>{  </a:t>
            </a:r>
            <a:endParaRPr sz="1400" dirty="0">
              <a:latin typeface="+mn-ea"/>
              <a:cs typeface="思源黑体" panose="020B0400000000000000" charset="-122"/>
            </a:endParaRPr>
          </a:p>
          <a:p>
            <a:pPr marL="279400" marR="1873885" indent="-263525">
              <a:lnSpc>
                <a:spcPts val="2200"/>
              </a:lnSpc>
              <a:spcBef>
                <a:spcPts val="240"/>
              </a:spcBef>
            </a:pPr>
            <a:r>
              <a:rPr sz="1400" dirty="0">
                <a:latin typeface="+mn-ea"/>
                <a:cs typeface="思源黑体" panose="020B0400000000000000" charset="-122"/>
              </a:rPr>
              <a:t>     </a:t>
            </a:r>
            <a:r>
              <a:rPr sz="1400" spc="-7" dirty="0">
                <a:latin typeface="+mn-ea"/>
                <a:cs typeface="思源黑体" panose="020B0400000000000000" charset="-122"/>
              </a:rPr>
              <a:t>List&lt;Person&gt;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ArrayList&lt;&gt;();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135"/>
              </a:lnSpc>
            </a:pPr>
            <a:r>
              <a:rPr sz="1400" spc="-7" dirty="0">
                <a:latin typeface="+mn-ea"/>
                <a:cs typeface="思源黑体" panose="020B0400000000000000" charset="-122"/>
              </a:rPr>
              <a:t>String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sql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"select first_name, age from PERSON where</a:t>
            </a:r>
            <a:r>
              <a:rPr sz="1400" spc="-6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last_name=?"</a:t>
            </a:r>
            <a:r>
              <a:rPr sz="1400" dirty="0">
                <a:latin typeface="+mn-ea"/>
                <a:cs typeface="思源黑体" panose="020B0400000000000000" charset="-122"/>
              </a:rPr>
              <a:t>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739140" marR="1300480" indent="-459740">
              <a:lnSpc>
                <a:spcPts val="2200"/>
              </a:lnSpc>
            </a:pPr>
            <a:r>
              <a:rPr sz="1400" b="1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latin typeface="+mn-ea"/>
                <a:cs typeface="思源黑体" panose="020B0400000000000000" charset="-122"/>
              </a:rPr>
              <a:t>(Connection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conn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0000C0"/>
                </a:solidFill>
                <a:latin typeface="+mn-ea"/>
                <a:cs typeface="思源黑体" panose="020B0400000000000000" charset="-122"/>
              </a:rPr>
              <a:t>dataSource</a:t>
            </a:r>
            <a:r>
              <a:rPr sz="1400" spc="-7" dirty="0">
                <a:latin typeface="+mn-ea"/>
                <a:cs typeface="思源黑体" panose="020B0400000000000000" charset="-122"/>
              </a:rPr>
              <a:t>.getConnection();  PreparedStatement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conn</a:t>
            </a:r>
            <a:r>
              <a:rPr sz="1400" spc="-7" dirty="0">
                <a:latin typeface="+mn-ea"/>
                <a:cs typeface="思源黑体" panose="020B0400000000000000" charset="-122"/>
              </a:rPr>
              <a:t>.prepareStatement(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sql</a:t>
            </a:r>
            <a:r>
              <a:rPr sz="1400" spc="-7" dirty="0">
                <a:latin typeface="+mn-ea"/>
                <a:cs typeface="思源黑体" panose="020B0400000000000000" charset="-122"/>
              </a:rPr>
              <a:t>))</a:t>
            </a:r>
            <a:r>
              <a:rPr sz="1400" spc="7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135"/>
              </a:lnSpc>
            </a:pPr>
            <a:r>
              <a:rPr lang="en-US"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   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</a:t>
            </a:r>
            <a:r>
              <a:rPr sz="1400" spc="-7" dirty="0">
                <a:latin typeface="+mn-ea"/>
                <a:cs typeface="思源黑体" panose="020B0400000000000000" charset="-122"/>
              </a:rPr>
              <a:t>.setString(1,</a:t>
            </a:r>
            <a:r>
              <a:rPr sz="1400" spc="-87" dirty="0"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lastName</a:t>
            </a:r>
            <a:r>
              <a:rPr sz="1400" spc="-7" dirty="0">
                <a:latin typeface="+mn-ea"/>
                <a:cs typeface="思源黑体" panose="020B0400000000000000" charset="-122"/>
              </a:rPr>
              <a:t>);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20"/>
              </a:lnSpc>
            </a:pPr>
            <a:r>
              <a:rPr sz="1400" b="1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try </a:t>
            </a:r>
            <a:r>
              <a:rPr sz="1400" dirty="0">
                <a:latin typeface="+mn-ea"/>
                <a:cs typeface="思源黑体" panose="020B0400000000000000" charset="-122"/>
              </a:rPr>
              <a:t>(ResultSet </a:t>
            </a:r>
            <a:r>
              <a:rPr sz="1400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 </a:t>
            </a:r>
            <a:r>
              <a:rPr sz="1400" dirty="0">
                <a:latin typeface="+mn-ea"/>
                <a:cs typeface="思源黑体" panose="020B0400000000000000" charset="-122"/>
              </a:rPr>
              <a:t>=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ps</a:t>
            </a:r>
            <a:r>
              <a:rPr sz="1400" spc="-7" dirty="0">
                <a:latin typeface="+mn-ea"/>
                <a:cs typeface="思源黑体" panose="020B0400000000000000" charset="-122"/>
              </a:rPr>
              <a:t>.executeQuery())</a:t>
            </a:r>
            <a:r>
              <a:rPr sz="1400" spc="-152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805815">
              <a:lnSpc>
                <a:spcPts val="2200"/>
              </a:lnSpc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while </a:t>
            </a:r>
            <a:r>
              <a:rPr sz="1400" spc="-7" dirty="0">
                <a:latin typeface="+mn-ea"/>
                <a:cs typeface="思源黑体" panose="020B0400000000000000" charset="-122"/>
              </a:rPr>
              <a:t>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</a:t>
            </a:r>
            <a:r>
              <a:rPr sz="1400" spc="-7" dirty="0">
                <a:latin typeface="+mn-ea"/>
                <a:cs typeface="思源黑体" panose="020B0400000000000000" charset="-122"/>
              </a:rPr>
              <a:t>.next())</a:t>
            </a:r>
            <a:r>
              <a:rPr sz="1400" spc="-107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1069340">
              <a:lnSpc>
                <a:spcPts val="2200"/>
              </a:lnSpc>
            </a:pP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.add(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new </a:t>
            </a:r>
            <a:r>
              <a:rPr sz="1400" spc="-7" dirty="0">
                <a:latin typeface="+mn-ea"/>
                <a:cs typeface="思源黑体" panose="020B0400000000000000" charset="-122"/>
              </a:rPr>
              <a:t>Person(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rs</a:t>
            </a:r>
            <a:r>
              <a:rPr sz="1400" spc="-7" dirty="0">
                <a:latin typeface="+mn-ea"/>
                <a:cs typeface="思源黑体" panose="020B0400000000000000" charset="-122"/>
              </a:rPr>
              <a:t>.getString(</a:t>
            </a:r>
            <a:r>
              <a:rPr sz="1400" spc="-7" dirty="0">
                <a:solidFill>
                  <a:srgbClr val="2A00FF"/>
                </a:solidFill>
                <a:latin typeface="+mn-ea"/>
                <a:cs typeface="思源黑体" panose="020B0400000000000000" charset="-122"/>
              </a:rPr>
              <a:t>"first_name"</a:t>
            </a:r>
            <a:r>
              <a:rPr sz="1400" spc="-7" dirty="0">
                <a:latin typeface="+mn-ea"/>
                <a:cs typeface="思源黑体" panose="020B0400000000000000" charset="-122"/>
              </a:rPr>
              <a:t>),</a:t>
            </a:r>
            <a:r>
              <a:rPr sz="1400" spc="-60" dirty="0"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latin typeface="+mn-ea"/>
                <a:cs typeface="思源黑体" panose="020B0400000000000000" charset="-122"/>
              </a:rPr>
              <a:t>...));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804545">
              <a:lnSpc>
                <a:spcPts val="220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}}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0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 </a:t>
            </a: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catch </a:t>
            </a:r>
            <a:r>
              <a:rPr sz="1400" dirty="0">
                <a:latin typeface="+mn-ea"/>
                <a:cs typeface="思源黑体" panose="020B0400000000000000" charset="-122"/>
              </a:rPr>
              <a:t>(SQLException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e</a:t>
            </a:r>
            <a:r>
              <a:rPr sz="1400" spc="-7" dirty="0">
                <a:latin typeface="+mn-ea"/>
                <a:cs typeface="思源黑体" panose="020B0400000000000000" charset="-122"/>
              </a:rPr>
              <a:t>)</a:t>
            </a:r>
            <a:r>
              <a:rPr sz="1400" spc="-133" dirty="0">
                <a:latin typeface="+mn-ea"/>
                <a:cs typeface="思源黑体" panose="020B0400000000000000" charset="-122"/>
              </a:rPr>
              <a:t> </a:t>
            </a:r>
            <a:r>
              <a:rPr sz="1400" dirty="0">
                <a:latin typeface="+mn-ea"/>
                <a:cs typeface="思源黑体" panose="020B0400000000000000" charset="-122"/>
              </a:rPr>
              <a:t>{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542925">
              <a:lnSpc>
                <a:spcPts val="2200"/>
              </a:lnSpc>
            </a:pPr>
            <a:r>
              <a:rPr sz="1400" b="1" spc="-7" dirty="0">
                <a:solidFill>
                  <a:srgbClr val="3E7F5F"/>
                </a:solidFill>
                <a:latin typeface="+mn-ea"/>
                <a:cs typeface="思源黑体" panose="020B0400000000000000" charset="-122"/>
              </a:rPr>
              <a:t>/* ???</a:t>
            </a:r>
            <a:r>
              <a:rPr sz="1400" b="1" spc="-127" dirty="0">
                <a:solidFill>
                  <a:srgbClr val="3E7F5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b="1" spc="-7" dirty="0">
                <a:solidFill>
                  <a:srgbClr val="3E7F5F"/>
                </a:solidFill>
                <a:latin typeface="+mn-ea"/>
                <a:cs typeface="思源黑体" panose="020B0400000000000000" charset="-122"/>
              </a:rPr>
              <a:t>*/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279400">
              <a:lnSpc>
                <a:spcPts val="2220"/>
              </a:lnSpc>
            </a:pPr>
            <a:r>
              <a:rPr sz="1400"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return</a:t>
            </a:r>
            <a:r>
              <a:rPr sz="1400" b="1" spc="-12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z="1400" spc="-7" dirty="0">
                <a:solidFill>
                  <a:srgbClr val="6A3E3E"/>
                </a:solidFill>
                <a:latin typeface="+mn-ea"/>
                <a:cs typeface="思源黑体" panose="020B0400000000000000" charset="-122"/>
              </a:rPr>
              <a:t>personList</a:t>
            </a:r>
            <a:r>
              <a:rPr sz="1400" spc="-7" dirty="0">
                <a:latin typeface="+mn-ea"/>
                <a:cs typeface="思源黑体" panose="020B0400000000000000" charset="-122"/>
              </a:rPr>
              <a:t>;</a:t>
            </a:r>
            <a:endParaRPr sz="1400">
              <a:latin typeface="+mn-ea"/>
              <a:cs typeface="思源黑体" panose="020B0400000000000000" charset="-122"/>
            </a:endParaRPr>
          </a:p>
          <a:p>
            <a:pPr marL="17145">
              <a:lnSpc>
                <a:spcPts val="2220"/>
              </a:lnSpc>
            </a:pPr>
            <a:r>
              <a:rPr sz="1400" dirty="0">
                <a:latin typeface="+mn-ea"/>
                <a:cs typeface="思源黑体" panose="020B0400000000000000" charset="-122"/>
              </a:rPr>
              <a:t>}</a:t>
            </a:r>
            <a:endParaRPr sz="140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回</a:t>
            </a:r>
            <a:r>
              <a:rPr lang="zh-CN" altLang="en-US" dirty="0" smtClean="0">
                <a:sym typeface="+mn-ea"/>
              </a:rPr>
              <a:t>滚规则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220" dirty="0">
                <a:latin typeface="+mn-ea"/>
                <a:ea typeface="+mn-ea"/>
              </a:rPr>
              <a:t>默认行为</a:t>
            </a:r>
            <a:endParaRPr lang="zh-CN" altLang="en-US" spc="-220" dirty="0">
              <a:latin typeface="+mn-ea"/>
              <a:ea typeface="+mn-e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1075" y="2088207"/>
            <a:ext cx="7063105" cy="2205990"/>
            <a:chOff x="1109600" y="2298650"/>
            <a:chExt cx="7063105" cy="26987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9600" y="2298650"/>
              <a:ext cx="7063000" cy="269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6800" y="2355849"/>
              <a:ext cx="6923405" cy="2559050"/>
            </a:xfrm>
            <a:custGeom>
              <a:avLst/>
              <a:gdLst/>
              <a:ahLst/>
              <a:cxnLst/>
              <a:rect l="l" t="t" r="r" b="b"/>
              <a:pathLst>
                <a:path w="6923405" h="2559050">
                  <a:moveTo>
                    <a:pt x="6923400" y="2558999"/>
                  </a:moveTo>
                  <a:lnTo>
                    <a:pt x="0" y="2558999"/>
                  </a:lnTo>
                  <a:lnTo>
                    <a:pt x="0" y="0"/>
                  </a:lnTo>
                  <a:lnTo>
                    <a:pt x="6923400" y="0"/>
                  </a:lnTo>
                  <a:lnTo>
                    <a:pt x="6923400" y="2558999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66800" y="2355849"/>
              <a:ext cx="6923405" cy="2559050"/>
            </a:xfrm>
            <a:custGeom>
              <a:avLst/>
              <a:gdLst/>
              <a:ahLst/>
              <a:cxnLst/>
              <a:rect l="l" t="t" r="r" b="b"/>
              <a:pathLst>
                <a:path w="6923405" h="2559050">
                  <a:moveTo>
                    <a:pt x="0" y="0"/>
                  </a:moveTo>
                  <a:lnTo>
                    <a:pt x="6923400" y="0"/>
                  </a:lnTo>
                  <a:lnTo>
                    <a:pt x="6923400" y="2558999"/>
                  </a:lnTo>
                  <a:lnTo>
                    <a:pt x="0" y="25589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8987" y="914336"/>
            <a:ext cx="7852409" cy="110998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默认情况下，仅当抛出</a:t>
            </a:r>
            <a:r>
              <a:rPr lang="en-US" altLang="zh-CN" sz="2200" spc="-7" dirty="0">
                <a:latin typeface="+mn-ea"/>
                <a:cs typeface="思源黑体" panose="020B0400000000000000" charset="-122"/>
              </a:rPr>
              <a:t>RuntimeException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时，事务才会回滚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49325" marR="6985" indent="-398145">
              <a:lnSpc>
                <a:spcPct val="101000"/>
              </a:lnSpc>
              <a:spcBef>
                <a:spcPts val="22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可以是任何一种</a:t>
            </a:r>
            <a:r>
              <a:rPr sz="2000" i="1" spc="-7" dirty="0">
                <a:latin typeface="+mn-ea"/>
                <a:cs typeface="思源黑体" panose="020B0400000000000000" charset="-122"/>
              </a:rPr>
              <a:t>RuntimeException</a:t>
            </a:r>
            <a:r>
              <a:rPr sz="2000" spc="-7" dirty="0">
                <a:latin typeface="+mn-ea"/>
                <a:cs typeface="思源黑体" panose="020B0400000000000000" charset="-122"/>
              </a:rPr>
              <a:t>: </a:t>
            </a:r>
            <a:r>
              <a:rPr sz="2000" i="1" spc="-7" dirty="0">
                <a:latin typeface="+mn-ea"/>
                <a:cs typeface="思源黑体" panose="020B0400000000000000" charset="-122"/>
              </a:rPr>
              <a:t>DataAccessException</a:t>
            </a:r>
            <a:r>
              <a:rPr sz="2000" spc="-7" dirty="0">
                <a:latin typeface="+mn-ea"/>
                <a:cs typeface="思源黑体" panose="020B0400000000000000" charset="-122"/>
              </a:rPr>
              <a:t>,  </a:t>
            </a:r>
            <a:r>
              <a:rPr sz="2000" i="1" spc="-7" dirty="0">
                <a:latin typeface="+mn-ea"/>
                <a:cs typeface="思源黑体" panose="020B0400000000000000" charset="-122"/>
              </a:rPr>
              <a:t>HibernateException</a:t>
            </a:r>
            <a:r>
              <a:rPr lang="zh-CN" altLang="en-US" sz="2000" i="1" spc="-7" dirty="0">
                <a:latin typeface="+mn-ea"/>
                <a:cs typeface="思源黑体" panose="020B0400000000000000" charset="-122"/>
              </a:rPr>
              <a:t>等</a:t>
            </a:r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7119" y="2216478"/>
            <a:ext cx="6798310" cy="195072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public 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class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RewardNetworkImpl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implements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RewardNetwork</a:t>
            </a:r>
            <a:r>
              <a:rPr spc="-8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{</a:t>
            </a:r>
            <a:endParaRPr>
              <a:latin typeface="+mn-ea"/>
              <a:cs typeface="思源黑体" panose="020B0400000000000000" charset="-122"/>
            </a:endParaRPr>
          </a:p>
          <a:p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     @Transactional</a:t>
            </a:r>
            <a:endParaRPr>
              <a:latin typeface="+mn-ea"/>
              <a:cs typeface="思源黑体" panose="020B0400000000000000" charset="-122"/>
            </a:endParaRPr>
          </a:p>
          <a:p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    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  <a:sym typeface="+mn-ea"/>
              </a:rPr>
              <a:t>public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RewardConfirmation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rewardAccountFor(Dining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d)</a:t>
            </a:r>
            <a:r>
              <a:rPr spc="-12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{</a:t>
            </a:r>
            <a:endParaRPr>
              <a:latin typeface="+mn-ea"/>
              <a:cs typeface="思源黑体" panose="020B0400000000000000" charset="-122"/>
            </a:endParaRPr>
          </a:p>
          <a:p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           </a:t>
            </a: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//</a:t>
            </a:r>
            <a:r>
              <a:rPr spc="-133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  <a:sym typeface="+mn-ea"/>
              </a:rPr>
              <a:t>...</a:t>
            </a:r>
            <a:endParaRPr>
              <a:latin typeface="+mn-ea"/>
              <a:cs typeface="思源黑体" panose="020B0400000000000000" charset="-122"/>
            </a:endParaRPr>
          </a:p>
          <a:p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           </a:t>
            </a:r>
            <a:r>
              <a:rPr spc="-7" dirty="0">
                <a:solidFill>
                  <a:srgbClr val="800055"/>
                </a:solidFill>
                <a:latin typeface="+mn-ea"/>
                <a:cs typeface="思源黑体" panose="020B0400000000000000" charset="-122"/>
                <a:sym typeface="+mn-ea"/>
              </a:rPr>
              <a:t>throw new</a:t>
            </a:r>
            <a:r>
              <a:rPr spc="-127" dirty="0">
                <a:solidFill>
                  <a:srgbClr val="800055"/>
                </a:solidFill>
                <a:latin typeface="+mn-ea"/>
                <a:cs typeface="思源黑体" panose="020B0400000000000000" charset="-122"/>
                <a:sym typeface="+mn-ea"/>
              </a:rPr>
              <a:t>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RuntimeException();</a:t>
            </a:r>
            <a:endParaRPr spc="-7" dirty="0">
              <a:solidFill>
                <a:srgbClr val="4D4D4D"/>
              </a:solidFill>
              <a:latin typeface="+mn-ea"/>
              <a:cs typeface="思源黑体" panose="020B0400000000000000" charset="-122"/>
              <a:sym typeface="+mn-ea"/>
            </a:endParaRPr>
          </a:p>
          <a:p>
            <a:r>
              <a:rPr b="1" spc="-20" dirty="0">
                <a:solidFill>
                  <a:srgbClr val="4D4D4D"/>
                </a:solidFill>
                <a:latin typeface="+mn-ea"/>
                <a:cs typeface="思源黑体" panose="020B0400000000000000" charset="-122"/>
                <a:sym typeface="+mn-ea"/>
              </a:rPr>
              <a:t>      </a:t>
            </a:r>
            <a:r>
              <a:rPr lang="en-US">
                <a:latin typeface="+mn-ea"/>
                <a:cs typeface="思源黑体" panose="020B0400000000000000" charset="-122"/>
              </a:rPr>
              <a:t>}</a:t>
            </a:r>
            <a:endParaRPr lang="en-US">
              <a:latin typeface="+mn-ea"/>
              <a:cs typeface="思源黑体" panose="020B0400000000000000" charset="-122"/>
            </a:endParaRPr>
          </a:p>
          <a:p>
            <a:r>
              <a:rPr lang="en-US">
                <a:latin typeface="+mn-ea"/>
                <a:cs typeface="思源黑体" panose="020B0400000000000000" charset="-122"/>
              </a:rPr>
              <a:t>}</a:t>
            </a:r>
            <a:endParaRPr lang="en-US">
              <a:latin typeface="+mn-ea"/>
              <a:cs typeface="思源黑体" panose="020B0400000000000000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84592" y="3541292"/>
            <a:ext cx="3655695" cy="474345"/>
            <a:chOff x="4872863" y="3751784"/>
            <a:chExt cx="3655695" cy="474345"/>
          </a:xfrm>
        </p:grpSpPr>
        <p:sp>
          <p:nvSpPr>
            <p:cNvPr id="11" name="object 11"/>
            <p:cNvSpPr/>
            <p:nvPr/>
          </p:nvSpPr>
          <p:spPr>
            <a:xfrm>
              <a:off x="4920004" y="3771971"/>
              <a:ext cx="1318895" cy="265430"/>
            </a:xfrm>
            <a:custGeom>
              <a:avLst/>
              <a:gdLst/>
              <a:ahLst/>
              <a:cxnLst/>
              <a:rect l="l" t="t" r="r" b="b"/>
              <a:pathLst>
                <a:path w="1318895" h="265429">
                  <a:moveTo>
                    <a:pt x="1318870" y="26503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877626" y="37565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78" y="30848"/>
                  </a:moveTo>
                  <a:lnTo>
                    <a:pt x="0" y="6907"/>
                  </a:lnTo>
                  <a:lnTo>
                    <a:pt x="45478" y="0"/>
                  </a:lnTo>
                  <a:lnTo>
                    <a:pt x="39278" y="30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77626" y="37565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78" y="0"/>
                  </a:moveTo>
                  <a:lnTo>
                    <a:pt x="0" y="6907"/>
                  </a:lnTo>
                  <a:lnTo>
                    <a:pt x="39278" y="30848"/>
                  </a:lnTo>
                  <a:lnTo>
                    <a:pt x="4547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37286" y="3830636"/>
              <a:ext cx="2286000" cy="391160"/>
            </a:xfrm>
            <a:custGeom>
              <a:avLst/>
              <a:gdLst/>
              <a:ahLst/>
              <a:cxnLst/>
              <a:rect l="l" t="t" r="r" b="b"/>
              <a:pathLst>
                <a:path w="2286000" h="391160">
                  <a:moveTo>
                    <a:pt x="2220898" y="390599"/>
                  </a:moveTo>
                  <a:lnTo>
                    <a:pt x="65101" y="390599"/>
                  </a:lnTo>
                  <a:lnTo>
                    <a:pt x="39760" y="385484"/>
                  </a:lnTo>
                  <a:lnTo>
                    <a:pt x="19067" y="371532"/>
                  </a:lnTo>
                  <a:lnTo>
                    <a:pt x="5116" y="350839"/>
                  </a:lnTo>
                  <a:lnTo>
                    <a:pt x="0" y="325498"/>
                  </a:lnTo>
                  <a:lnTo>
                    <a:pt x="0" y="65101"/>
                  </a:lnTo>
                  <a:lnTo>
                    <a:pt x="5116" y="39760"/>
                  </a:lnTo>
                  <a:lnTo>
                    <a:pt x="19067" y="19067"/>
                  </a:lnTo>
                  <a:lnTo>
                    <a:pt x="39760" y="5116"/>
                  </a:lnTo>
                  <a:lnTo>
                    <a:pt x="65101" y="0"/>
                  </a:lnTo>
                  <a:lnTo>
                    <a:pt x="2220898" y="0"/>
                  </a:lnTo>
                  <a:lnTo>
                    <a:pt x="2266932" y="19067"/>
                  </a:lnTo>
                  <a:lnTo>
                    <a:pt x="2286000" y="65101"/>
                  </a:lnTo>
                  <a:lnTo>
                    <a:pt x="2286000" y="325498"/>
                  </a:lnTo>
                  <a:lnTo>
                    <a:pt x="2280884" y="350839"/>
                  </a:lnTo>
                  <a:lnTo>
                    <a:pt x="2266932" y="371532"/>
                  </a:lnTo>
                  <a:lnTo>
                    <a:pt x="2246239" y="385484"/>
                  </a:lnTo>
                  <a:lnTo>
                    <a:pt x="2220898" y="390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237286" y="3830636"/>
              <a:ext cx="2286000" cy="391160"/>
            </a:xfrm>
            <a:custGeom>
              <a:avLst/>
              <a:gdLst/>
              <a:ahLst/>
              <a:cxnLst/>
              <a:rect l="l" t="t" r="r" b="b"/>
              <a:pathLst>
                <a:path w="2286000" h="391160">
                  <a:moveTo>
                    <a:pt x="0" y="65101"/>
                  </a:moveTo>
                  <a:lnTo>
                    <a:pt x="5116" y="39760"/>
                  </a:lnTo>
                  <a:lnTo>
                    <a:pt x="19067" y="19067"/>
                  </a:lnTo>
                  <a:lnTo>
                    <a:pt x="39760" y="5116"/>
                  </a:lnTo>
                  <a:lnTo>
                    <a:pt x="65101" y="0"/>
                  </a:lnTo>
                  <a:lnTo>
                    <a:pt x="2220898" y="0"/>
                  </a:lnTo>
                  <a:lnTo>
                    <a:pt x="2266932" y="19067"/>
                  </a:lnTo>
                  <a:lnTo>
                    <a:pt x="2286000" y="65101"/>
                  </a:lnTo>
                  <a:lnTo>
                    <a:pt x="2286000" y="325498"/>
                  </a:lnTo>
                  <a:lnTo>
                    <a:pt x="2280884" y="350839"/>
                  </a:lnTo>
                  <a:lnTo>
                    <a:pt x="2266932" y="371532"/>
                  </a:lnTo>
                  <a:lnTo>
                    <a:pt x="2246239" y="385484"/>
                  </a:lnTo>
                  <a:lnTo>
                    <a:pt x="2220898" y="390599"/>
                  </a:lnTo>
                  <a:lnTo>
                    <a:pt x="65101" y="390599"/>
                  </a:lnTo>
                  <a:lnTo>
                    <a:pt x="39760" y="385484"/>
                  </a:lnTo>
                  <a:lnTo>
                    <a:pt x="19067" y="371532"/>
                  </a:lnTo>
                  <a:lnTo>
                    <a:pt x="5116" y="350839"/>
                  </a:lnTo>
                  <a:lnTo>
                    <a:pt x="0" y="325498"/>
                  </a:lnTo>
                  <a:lnTo>
                    <a:pt x="0" y="6510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43430" y="3655487"/>
            <a:ext cx="1896745" cy="28892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>
                <a:latin typeface="+mn-ea"/>
                <a:cs typeface="思源黑体" panose="020B0400000000000000" charset="-122"/>
              </a:rPr>
              <a:t>触发回滚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220" dirty="0">
                <a:latin typeface="+mn-ea"/>
                <a:ea typeface="+mn-ea"/>
              </a:rPr>
              <a:t>rollbackFor </a:t>
            </a:r>
            <a:r>
              <a:rPr lang="zh-CN" altLang="en-US" spc="-227" dirty="0">
                <a:latin typeface="+mn-ea"/>
                <a:ea typeface="+mn-ea"/>
              </a:rPr>
              <a:t>和</a:t>
            </a:r>
            <a:r>
              <a:rPr spc="-220" dirty="0">
                <a:latin typeface="+mn-ea"/>
                <a:ea typeface="+mn-ea"/>
              </a:rPr>
              <a:t>noRollbackFor</a:t>
            </a:r>
            <a:endParaRPr spc="-220" dirty="0">
              <a:latin typeface="+mn-ea"/>
              <a:ea typeface="+mn-e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72538" y="4829175"/>
            <a:ext cx="271463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075"/>
              </a:lnSpc>
            </a:pPr>
            <a:fld id="{81D60167-4931-47E6-BA6A-407CBD079E47}" type="slidenum">
              <a:rPr sz="975" dirty="0">
                <a:solidFill>
                  <a:srgbClr val="000000"/>
                </a:solidFill>
                <a:latin typeface="+mn-ea"/>
                <a:cs typeface="思源黑体" panose="020B0400000000000000" charset="-122"/>
              </a:rPr>
            </a:fld>
            <a:endParaRPr sz="975" dirty="0">
              <a:solidFill>
                <a:srgbClr val="000000"/>
              </a:solidFill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3726" y="793721"/>
            <a:ext cx="8128811" cy="92837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使用</a:t>
            </a:r>
            <a:r>
              <a:rPr sz="2200" dirty="0">
                <a:latin typeface="+mn-ea"/>
                <a:cs typeface="思源黑体" panose="020B0400000000000000" charset="-122"/>
              </a:rPr>
              <a:t>rollbackFor</a:t>
            </a:r>
            <a:r>
              <a:rPr sz="2200" spc="-100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与</a:t>
            </a:r>
            <a:r>
              <a:rPr lang="en-US" altLang="zh-CN" sz="2200" spc="-7" dirty="0">
                <a:latin typeface="+mn-ea"/>
                <a:cs typeface="思源黑体" panose="020B0400000000000000" charset="-122"/>
              </a:rPr>
              <a:t>/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或</a:t>
            </a:r>
            <a:r>
              <a:rPr sz="2200" spc="-7" dirty="0">
                <a:latin typeface="+mn-ea"/>
                <a:cs typeface="思源黑体" panose="020B0400000000000000" charset="-122"/>
              </a:rPr>
              <a:t>noRollbackFor</a:t>
            </a:r>
            <a:r>
              <a:rPr sz="2200" spc="-133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属性可以重写默认的</a:t>
            </a:r>
            <a:r>
              <a:rPr lang="zh-CN" altLang="en-US" sz="2200" spc="-7" dirty="0" smtClean="0">
                <a:latin typeface="+mn-ea"/>
                <a:cs typeface="思源黑体" panose="020B0400000000000000" charset="-122"/>
              </a:rPr>
              <a:t>设置</a:t>
            </a:r>
            <a:endParaRPr lang="en-US" altLang="zh-CN" sz="2200" spc="-7" dirty="0" smtClean="0">
              <a:latin typeface="+mn-ea"/>
              <a:cs typeface="思源黑体" panose="020B0400000000000000" charset="-122"/>
            </a:endParaRPr>
          </a:p>
          <a:p>
            <a:pPr marL="415925" indent="-399415">
              <a:lnSpc>
                <a:spcPts val="3505"/>
              </a:lnSpc>
              <a:spcBef>
                <a:spcPts val="13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en-US" altLang="zh-CN" sz="2200" dirty="0" err="1">
                <a:latin typeface="+mn-ea"/>
                <a:cs typeface="思源黑体" panose="020B0400000000000000" charset="-122"/>
              </a:rPr>
              <a:t>rollbackFor</a:t>
            </a:r>
            <a:r>
              <a:rPr lang="en-US" altLang="zh-CN" sz="2200" spc="-100" dirty="0">
                <a:latin typeface="+mn-ea"/>
                <a:cs typeface="思源黑体" panose="020B0400000000000000" charset="-122"/>
              </a:rPr>
              <a:t> 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与</a:t>
            </a:r>
            <a:r>
              <a:rPr lang="en-US" altLang="zh-CN" sz="2200" spc="-7" dirty="0">
                <a:latin typeface="+mn-ea"/>
                <a:cs typeface="思源黑体" panose="020B0400000000000000" charset="-122"/>
              </a:rPr>
              <a:t>/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或</a:t>
            </a:r>
            <a:r>
              <a:rPr lang="en-US" altLang="zh-CN" sz="2200" spc="-7" dirty="0" err="1" smtClean="0">
                <a:latin typeface="+mn-ea"/>
                <a:cs typeface="思源黑体" panose="020B0400000000000000" charset="-122"/>
              </a:rPr>
              <a:t>noRollbackFor</a:t>
            </a:r>
            <a:r>
              <a:rPr lang="zh-CN" altLang="en-US" sz="2200" spc="-7" dirty="0" smtClean="0">
                <a:latin typeface="+mn-ea"/>
                <a:cs typeface="思源黑体" panose="020B0400000000000000" charset="-122"/>
              </a:rPr>
              <a:t>发生指定异常时回滚</a:t>
            </a:r>
            <a:r>
              <a:rPr lang="en-US" altLang="zh-CN" sz="2200" spc="-7" dirty="0" smtClean="0">
                <a:latin typeface="+mn-ea"/>
                <a:cs typeface="思源黑体" panose="020B0400000000000000" charset="-122"/>
              </a:rPr>
              <a:t>/</a:t>
            </a:r>
            <a:r>
              <a:rPr lang="zh-CN" altLang="en-US" sz="2200" spc="-7" dirty="0" smtClean="0">
                <a:latin typeface="+mn-ea"/>
                <a:cs typeface="思源黑体" panose="020B0400000000000000" charset="-122"/>
              </a:rPr>
              <a:t>不回滚</a:t>
            </a:r>
            <a:endParaRPr lang="zh-CN" altLang="en-US" sz="2200" spc="-7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1399" y="1655711"/>
            <a:ext cx="8826400" cy="27923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00" y="1712911"/>
            <a:ext cx="8686800" cy="2891155"/>
          </a:xfrm>
          <a:prstGeom prst="rect">
            <a:avLst/>
          </a:prstGeom>
          <a:solidFill>
            <a:srgbClr val="FDFFDA"/>
          </a:solidFill>
          <a:ln w="12599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16205">
              <a:spcBef>
                <a:spcPts val="780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RewardNetworkImpl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implements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RewardNetwork</a:t>
            </a:r>
            <a:r>
              <a:rPr spc="-8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60"/>
              </a:spcBef>
            </a:pPr>
            <a:endParaRPr sz="1850" dirty="0">
              <a:latin typeface="+mn-ea"/>
              <a:cs typeface="思源黑体" panose="020B0400000000000000" charset="-122"/>
            </a:endParaRPr>
          </a:p>
          <a:p>
            <a:pPr marL="2741295" marR="200025" indent="-2371725">
              <a:lnSpc>
                <a:spcPct val="101000"/>
              </a:lnSpc>
            </a:pPr>
            <a:r>
              <a:rPr b="1" spc="-7" dirty="0">
                <a:solidFill>
                  <a:srgbClr val="646464"/>
                </a:solidFill>
                <a:latin typeface="+mn-ea"/>
                <a:cs typeface="思源黑体" panose="020B0400000000000000" charset="-122"/>
              </a:rPr>
              <a:t>@Transactional</a:t>
            </a:r>
            <a:r>
              <a:rPr b="1" spc="-7" dirty="0">
                <a:latin typeface="+mn-ea"/>
                <a:cs typeface="思源黑体" panose="020B0400000000000000" charset="-122"/>
              </a:rPr>
              <a:t>(rollbackFor=MyCheckedException.</a:t>
            </a:r>
            <a:r>
              <a:rPr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b="1" spc="-7" dirty="0">
                <a:latin typeface="+mn-ea"/>
                <a:cs typeface="思源黑体" panose="020B0400000000000000" charset="-122"/>
              </a:rPr>
              <a:t>, </a:t>
            </a:r>
            <a:r>
              <a:rPr b="1" spc="-660" dirty="0">
                <a:latin typeface="+mn-ea"/>
                <a:cs typeface="思源黑体" panose="020B0400000000000000" charset="-122"/>
              </a:rPr>
              <a:t> </a:t>
            </a:r>
            <a:r>
              <a:rPr b="1" spc="-7" dirty="0">
                <a:latin typeface="+mn-ea"/>
                <a:cs typeface="思源黑体" panose="020B0400000000000000" charset="-122"/>
              </a:rPr>
              <a:t>noRollbackFor={JmxException.</a:t>
            </a:r>
            <a:r>
              <a:rPr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b="1" spc="-7" dirty="0">
                <a:latin typeface="+mn-ea"/>
                <a:cs typeface="思源黑体" panose="020B0400000000000000" charset="-122"/>
              </a:rPr>
              <a:t>,</a:t>
            </a:r>
            <a:r>
              <a:rPr b="1" spc="27" dirty="0">
                <a:latin typeface="+mn-ea"/>
                <a:cs typeface="思源黑体" panose="020B0400000000000000" charset="-122"/>
              </a:rPr>
              <a:t> </a:t>
            </a:r>
            <a:r>
              <a:rPr b="1" spc="-7" dirty="0">
                <a:latin typeface="+mn-ea"/>
                <a:cs typeface="思源黑体" panose="020B0400000000000000" charset="-122"/>
              </a:rPr>
              <a:t>MailException.</a:t>
            </a:r>
            <a:r>
              <a:rPr b="1"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class</a:t>
            </a:r>
            <a:r>
              <a:rPr b="1" spc="-7" dirty="0">
                <a:latin typeface="+mn-ea"/>
                <a:cs typeface="思源黑体" panose="020B0400000000000000" charset="-122"/>
              </a:rPr>
              <a:t>})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370205">
              <a:spcBef>
                <a:spcPts val="20"/>
              </a:spcBef>
            </a:pP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public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RewardConfirmation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rewardAccountFor(Dining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d) </a:t>
            </a:r>
            <a:r>
              <a:rPr spc="-7" dirty="0">
                <a:solidFill>
                  <a:srgbClr val="7F0055"/>
                </a:solidFill>
                <a:latin typeface="+mn-ea"/>
                <a:cs typeface="思源黑体" panose="020B0400000000000000" charset="-122"/>
              </a:rPr>
              <a:t>throws </a:t>
            </a:r>
            <a:r>
              <a:rPr spc="-7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Exception</a:t>
            </a:r>
            <a:r>
              <a:rPr spc="-80"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{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1231900">
              <a:spcBef>
                <a:spcPts val="20"/>
              </a:spcBef>
            </a:pP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//</a:t>
            </a:r>
            <a:r>
              <a:rPr spc="-133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 </a:t>
            </a:r>
            <a:r>
              <a:rPr spc="-7" dirty="0">
                <a:solidFill>
                  <a:srgbClr val="3E7F7F"/>
                </a:solidFill>
                <a:latin typeface="+mn-ea"/>
                <a:cs typeface="思源黑体" panose="020B0400000000000000" charset="-122"/>
              </a:rPr>
              <a:t>...</a:t>
            </a:r>
            <a:endParaRPr dirty="0">
              <a:latin typeface="+mn-ea"/>
              <a:cs typeface="思源黑体" panose="020B0400000000000000" charset="-122"/>
            </a:endParaRPr>
          </a:p>
          <a:p>
            <a:pPr marL="368935">
              <a:spcBef>
                <a:spcPts val="20"/>
              </a:spcBef>
            </a:pPr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  <a:p>
            <a:pPr>
              <a:spcBef>
                <a:spcPts val="5"/>
              </a:spcBef>
            </a:pPr>
            <a:endParaRPr sz="1900" dirty="0">
              <a:latin typeface="+mn-ea"/>
              <a:cs typeface="思源黑体" panose="020B0400000000000000" charset="-122"/>
            </a:endParaRPr>
          </a:p>
          <a:p>
            <a:pPr marL="116205"/>
            <a:r>
              <a:rPr dirty="0">
                <a:solidFill>
                  <a:srgbClr val="4D4D4D"/>
                </a:solidFill>
                <a:latin typeface="+mn-ea"/>
                <a:cs typeface="思源黑体" panose="020B0400000000000000" charset="-122"/>
              </a:rPr>
              <a:t>}</a:t>
            </a:r>
            <a:endParaRPr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112" y="211137"/>
            <a:ext cx="5488940" cy="396240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85" dirty="0"/>
              <a:t>集成测试中的</a:t>
            </a:r>
            <a:r>
              <a:rPr spc="-185" dirty="0"/>
              <a:t>@Transactional</a:t>
            </a:r>
            <a:endParaRPr spc="-250" dirty="0"/>
          </a:p>
        </p:txBody>
      </p:sp>
      <p:grpSp>
        <p:nvGrpSpPr>
          <p:cNvPr id="3" name="object 3"/>
          <p:cNvGrpSpPr/>
          <p:nvPr/>
        </p:nvGrpSpPr>
        <p:grpSpPr>
          <a:xfrm>
            <a:off x="1760487" y="2314525"/>
            <a:ext cx="5648325" cy="2781300"/>
            <a:chOff x="1760487" y="2314525"/>
            <a:chExt cx="5648325" cy="27813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60487" y="2314525"/>
              <a:ext cx="5648225" cy="2781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17687" y="2371724"/>
              <a:ext cx="5508625" cy="2641600"/>
            </a:xfrm>
            <a:custGeom>
              <a:avLst/>
              <a:gdLst/>
              <a:ahLst/>
              <a:cxnLst/>
              <a:rect l="l" t="t" r="r" b="b"/>
              <a:pathLst>
                <a:path w="5508625" h="2641600">
                  <a:moveTo>
                    <a:pt x="5508624" y="2641599"/>
                  </a:moveTo>
                  <a:lnTo>
                    <a:pt x="0" y="2641599"/>
                  </a:lnTo>
                  <a:lnTo>
                    <a:pt x="0" y="0"/>
                  </a:lnTo>
                  <a:lnTo>
                    <a:pt x="5508624" y="0"/>
                  </a:lnTo>
                  <a:lnTo>
                    <a:pt x="5508624" y="2641599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17687" y="2371724"/>
              <a:ext cx="5508625" cy="2641600"/>
            </a:xfrm>
            <a:custGeom>
              <a:avLst/>
              <a:gdLst/>
              <a:ahLst/>
              <a:cxnLst/>
              <a:rect l="l" t="t" r="r" b="b"/>
              <a:pathLst>
                <a:path w="5508625" h="2641600">
                  <a:moveTo>
                    <a:pt x="0" y="0"/>
                  </a:moveTo>
                  <a:lnTo>
                    <a:pt x="5508624" y="0"/>
                  </a:lnTo>
                  <a:lnTo>
                    <a:pt x="5508624" y="2641599"/>
                  </a:lnTo>
                  <a:lnTo>
                    <a:pt x="0" y="2641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8987" y="862479"/>
            <a:ext cx="6809105" cy="1989455"/>
          </a:xfrm>
          <a:prstGeom prst="rect">
            <a:avLst/>
          </a:prstGeom>
        </p:spPr>
        <p:txBody>
          <a:bodyPr vert="horz" wrap="square" lIns="0" tIns="37464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29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在测试方法（或类）上添加</a:t>
            </a:r>
            <a:r>
              <a:rPr sz="2200" spc="-1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@Transactional</a:t>
            </a:r>
            <a:r>
              <a:rPr lang="zh-CN" sz="2200" spc="-10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注解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18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在事务中运行测试方法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spc="-1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之后事务将被回滚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70940" lvl="2" indent="-252730">
              <a:lnSpc>
                <a:spcPct val="100000"/>
              </a:lnSpc>
              <a:spcBef>
                <a:spcPts val="235"/>
              </a:spcBef>
              <a:buClr>
                <a:srgbClr val="33928A"/>
              </a:buClr>
              <a:buChar char="•"/>
              <a:tabLst>
                <a:tab pos="1170305" algn="l"/>
                <a:tab pos="1171575" algn="l"/>
              </a:tabLst>
            </a:pPr>
            <a:r>
              <a:rPr lang="zh-CN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无需在测试之后清理数据库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620" algn="ctr">
              <a:lnSpc>
                <a:spcPct val="100000"/>
              </a:lnSpc>
            </a:pPr>
            <a:r>
              <a:rPr b="1" spc="-5" dirty="0">
                <a:solidFill>
                  <a:srgbClr val="4C4C4C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@SpringJUnitConfig</a:t>
            </a:r>
            <a:r>
              <a:rPr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(RewardsConfig.</a:t>
            </a:r>
            <a:r>
              <a:rPr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class</a:t>
            </a:r>
            <a:r>
              <a:rPr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8500" y="2813050"/>
            <a:ext cx="5160010" cy="2030730"/>
          </a:xfrm>
          <a:prstGeom prst="rect">
            <a:avLst/>
          </a:prstGeom>
        </p:spPr>
        <p:txBody>
          <a:bodyPr vert="horz" wrap="square" lIns="0" tIns="717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pc="-2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RewardNetworkTest </a:t>
            </a:r>
            <a:r>
              <a:rPr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67995">
              <a:lnSpc>
                <a:spcPct val="100000"/>
              </a:lnSpc>
              <a:spcBef>
                <a:spcPts val="465"/>
              </a:spcBef>
            </a:pPr>
            <a:r>
              <a:rPr b="1" spc="-30" dirty="0">
                <a:solidFill>
                  <a:srgbClr val="333333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@Test</a:t>
            </a:r>
            <a:r>
              <a:rPr b="1" spc="-55" dirty="0">
                <a:solidFill>
                  <a:srgbClr val="333333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b="1" spc="-1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@Transactional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67995">
              <a:lnSpc>
                <a:spcPct val="100000"/>
              </a:lnSpc>
              <a:spcBef>
                <a:spcPts val="465"/>
              </a:spcBef>
            </a:pPr>
            <a:r>
              <a:rPr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</a:t>
            </a:r>
            <a:r>
              <a:rPr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void </a:t>
            </a:r>
            <a:r>
              <a:rPr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testRewardAccountFor()</a:t>
            </a:r>
            <a:r>
              <a:rPr spc="-1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925195">
              <a:lnSpc>
                <a:spcPct val="100000"/>
              </a:lnSpc>
              <a:spcBef>
                <a:spcPts val="465"/>
              </a:spcBef>
            </a:pPr>
            <a:r>
              <a:rPr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...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67995">
              <a:lnSpc>
                <a:spcPct val="100000"/>
              </a:lnSpc>
              <a:spcBef>
                <a:spcPts val="465"/>
              </a:spcBef>
            </a:pPr>
            <a:r>
              <a:rPr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49195" y="2938462"/>
            <a:ext cx="3396615" cy="611505"/>
            <a:chOff x="4849195" y="2938462"/>
            <a:chExt cx="3396615" cy="611505"/>
          </a:xfrm>
        </p:grpSpPr>
        <p:sp>
          <p:nvSpPr>
            <p:cNvPr id="10" name="object 10"/>
            <p:cNvSpPr/>
            <p:nvPr/>
          </p:nvSpPr>
          <p:spPr>
            <a:xfrm>
              <a:off x="4912560" y="3243261"/>
              <a:ext cx="1499870" cy="95250"/>
            </a:xfrm>
            <a:custGeom>
              <a:avLst/>
              <a:gdLst/>
              <a:ahLst/>
              <a:cxnLst/>
              <a:rect l="l" t="t" r="r" b="b"/>
              <a:pathLst>
                <a:path w="1499870" h="95250">
                  <a:moveTo>
                    <a:pt x="1499351" y="0"/>
                  </a:moveTo>
                  <a:lnTo>
                    <a:pt x="0" y="95220"/>
                  </a:lnTo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55495" y="3317712"/>
              <a:ext cx="58419" cy="41910"/>
            </a:xfrm>
            <a:custGeom>
              <a:avLst/>
              <a:gdLst/>
              <a:ahLst/>
              <a:cxnLst/>
              <a:rect l="l" t="t" r="r" b="b"/>
              <a:pathLst>
                <a:path w="58420" h="41910">
                  <a:moveTo>
                    <a:pt x="58384" y="41539"/>
                  </a:moveTo>
                  <a:lnTo>
                    <a:pt x="0" y="24393"/>
                  </a:lnTo>
                  <a:lnTo>
                    <a:pt x="55745" y="0"/>
                  </a:lnTo>
                  <a:lnTo>
                    <a:pt x="58384" y="4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855495" y="3317712"/>
              <a:ext cx="58419" cy="41910"/>
            </a:xfrm>
            <a:custGeom>
              <a:avLst/>
              <a:gdLst/>
              <a:ahLst/>
              <a:cxnLst/>
              <a:rect l="l" t="t" r="r" b="b"/>
              <a:pathLst>
                <a:path w="58420" h="41910">
                  <a:moveTo>
                    <a:pt x="55745" y="0"/>
                  </a:moveTo>
                  <a:lnTo>
                    <a:pt x="0" y="24393"/>
                  </a:lnTo>
                  <a:lnTo>
                    <a:pt x="58384" y="41539"/>
                  </a:lnTo>
                  <a:lnTo>
                    <a:pt x="55745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11912" y="2943225"/>
              <a:ext cx="1828800" cy="601980"/>
            </a:xfrm>
            <a:custGeom>
              <a:avLst/>
              <a:gdLst/>
              <a:ahLst/>
              <a:cxnLst/>
              <a:rect l="l" t="t" r="r" b="b"/>
              <a:pathLst>
                <a:path w="1828800" h="601979">
                  <a:moveTo>
                    <a:pt x="1728520" y="601661"/>
                  </a:moveTo>
                  <a:lnTo>
                    <a:pt x="100278" y="601661"/>
                  </a:lnTo>
                  <a:lnTo>
                    <a:pt x="61245" y="593781"/>
                  </a:lnTo>
                  <a:lnTo>
                    <a:pt x="29371" y="572290"/>
                  </a:lnTo>
                  <a:lnTo>
                    <a:pt x="7880" y="540415"/>
                  </a:lnTo>
                  <a:lnTo>
                    <a:pt x="0" y="501382"/>
                  </a:lnTo>
                  <a:lnTo>
                    <a:pt x="0" y="100279"/>
                  </a:lnTo>
                  <a:lnTo>
                    <a:pt x="7880" y="61245"/>
                  </a:lnTo>
                  <a:lnTo>
                    <a:pt x="29371" y="29371"/>
                  </a:lnTo>
                  <a:lnTo>
                    <a:pt x="61245" y="7880"/>
                  </a:lnTo>
                  <a:lnTo>
                    <a:pt x="100278" y="0"/>
                  </a:lnTo>
                  <a:lnTo>
                    <a:pt x="1728520" y="0"/>
                  </a:lnTo>
                  <a:lnTo>
                    <a:pt x="1766896" y="7633"/>
                  </a:lnTo>
                  <a:lnTo>
                    <a:pt x="1799429" y="29370"/>
                  </a:lnTo>
                  <a:lnTo>
                    <a:pt x="1821167" y="61903"/>
                  </a:lnTo>
                  <a:lnTo>
                    <a:pt x="1828800" y="100279"/>
                  </a:lnTo>
                  <a:lnTo>
                    <a:pt x="1828800" y="501382"/>
                  </a:lnTo>
                  <a:lnTo>
                    <a:pt x="1820919" y="540415"/>
                  </a:lnTo>
                  <a:lnTo>
                    <a:pt x="1799429" y="572290"/>
                  </a:lnTo>
                  <a:lnTo>
                    <a:pt x="1767553" y="593781"/>
                  </a:lnTo>
                  <a:lnTo>
                    <a:pt x="1728520" y="60166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411912" y="2943225"/>
              <a:ext cx="1828800" cy="601980"/>
            </a:xfrm>
            <a:custGeom>
              <a:avLst/>
              <a:gdLst/>
              <a:ahLst/>
              <a:cxnLst/>
              <a:rect l="l" t="t" r="r" b="b"/>
              <a:pathLst>
                <a:path w="1828800" h="601979">
                  <a:moveTo>
                    <a:pt x="0" y="100279"/>
                  </a:moveTo>
                  <a:lnTo>
                    <a:pt x="7880" y="61245"/>
                  </a:lnTo>
                  <a:lnTo>
                    <a:pt x="29371" y="29371"/>
                  </a:lnTo>
                  <a:lnTo>
                    <a:pt x="61245" y="7880"/>
                  </a:lnTo>
                  <a:lnTo>
                    <a:pt x="100278" y="0"/>
                  </a:lnTo>
                  <a:lnTo>
                    <a:pt x="1728520" y="0"/>
                  </a:lnTo>
                  <a:lnTo>
                    <a:pt x="1766896" y="7633"/>
                  </a:lnTo>
                  <a:lnTo>
                    <a:pt x="1799429" y="29370"/>
                  </a:lnTo>
                  <a:lnTo>
                    <a:pt x="1821167" y="61903"/>
                  </a:lnTo>
                  <a:lnTo>
                    <a:pt x="1828800" y="100279"/>
                  </a:lnTo>
                  <a:lnTo>
                    <a:pt x="1828800" y="501382"/>
                  </a:lnTo>
                  <a:lnTo>
                    <a:pt x="1820919" y="540415"/>
                  </a:lnTo>
                  <a:lnTo>
                    <a:pt x="1799429" y="572290"/>
                  </a:lnTo>
                  <a:lnTo>
                    <a:pt x="1767553" y="593781"/>
                  </a:lnTo>
                  <a:lnTo>
                    <a:pt x="1728520" y="601661"/>
                  </a:lnTo>
                  <a:lnTo>
                    <a:pt x="100278" y="601661"/>
                  </a:lnTo>
                  <a:lnTo>
                    <a:pt x="61245" y="593781"/>
                  </a:lnTo>
                  <a:lnTo>
                    <a:pt x="29371" y="572290"/>
                  </a:lnTo>
                  <a:lnTo>
                    <a:pt x="7880" y="540415"/>
                  </a:lnTo>
                  <a:lnTo>
                    <a:pt x="0" y="501382"/>
                  </a:lnTo>
                  <a:lnTo>
                    <a:pt x="0" y="10027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25958" y="2945987"/>
            <a:ext cx="1597025" cy="579755"/>
          </a:xfrm>
          <a:prstGeom prst="rect">
            <a:avLst/>
          </a:prstGeom>
        </p:spPr>
        <p:txBody>
          <a:bodyPr vert="horz" wrap="square" lIns="0" tIns="10794" rIns="0" bIns="0" rtlCol="0">
            <a:spAutoFit/>
          </a:bodyPr>
          <a:lstStyle/>
          <a:p>
            <a:pPr marL="151765" marR="5080" indent="-139700" algn="ctr">
              <a:lnSpc>
                <a:spcPct val="101000"/>
              </a:lnSpc>
              <a:spcBef>
                <a:spcPts val="85"/>
              </a:spcBef>
            </a:pPr>
            <a:r>
              <a:rPr lang="zh-CN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这个测试是</a:t>
            </a:r>
            <a:endParaRPr lang="zh-CN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51765" marR="5080" indent="-139700" algn="ctr">
              <a:lnSpc>
                <a:spcPct val="101000"/>
              </a:lnSpc>
              <a:spcBef>
                <a:spcPts val="85"/>
              </a:spcBef>
            </a:pPr>
            <a:r>
              <a:rPr lang="zh-CN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事务性的</a:t>
            </a:r>
            <a:endParaRPr lang="zh-CN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86735" y="4829480"/>
            <a:ext cx="271779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555"/>
              </a:lnSpc>
            </a:pPr>
            <a:fld id="{81D60167-4931-47E6-BA6A-407CBD079E47}" type="slidenum">
              <a:rPr sz="1735" dirty="0">
                <a:solidFill>
                  <a:srgbClr val="000000"/>
                </a:solidFill>
                <a:latin typeface="思源黑体" panose="020B0400000000000000" charset="-122"/>
                <a:cs typeface="思源黑体" panose="020B0400000000000000" charset="-122"/>
              </a:rPr>
            </a:fld>
            <a:endParaRPr sz="1735" dirty="0">
              <a:solidFill>
                <a:srgbClr val="000000"/>
              </a:solidFill>
              <a:latin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0199" y="1503413"/>
            <a:ext cx="4953476" cy="132826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Spring </a:t>
            </a:r>
            <a:r>
              <a:rPr lang="en-US" altLang="zh-CN" sz="2400" dirty="0">
                <a:latin typeface="+mn-ea"/>
                <a:ea typeface="+mn-ea"/>
              </a:rPr>
              <a:t>JDBC</a:t>
            </a:r>
            <a:r>
              <a:rPr lang="zh-CN" altLang="en-US" sz="2400" dirty="0">
                <a:latin typeface="+mn-ea"/>
                <a:ea typeface="+mn-ea"/>
              </a:rPr>
              <a:t>简介 </a:t>
            </a:r>
            <a:br>
              <a:rPr lang="zh-CN" altLang="en-US" sz="2400" dirty="0" smtClean="0">
                <a:latin typeface="+mn-ea"/>
                <a:ea typeface="+mn-ea"/>
                <a:sym typeface="+mn-ea"/>
              </a:rPr>
            </a:b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8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pc="-100" dirty="0"/>
              <a:t>模板设计模式</a:t>
            </a:r>
            <a:endParaRPr lang="zh-CN" altLang="en-US" spc="-100" dirty="0"/>
          </a:p>
        </p:txBody>
      </p:sp>
      <p:sp>
        <p:nvSpPr>
          <p:cNvPr id="9" name="object 9"/>
          <p:cNvSpPr txBox="1"/>
          <p:nvPr/>
        </p:nvSpPr>
        <p:spPr>
          <a:xfrm>
            <a:off x="8824697" y="4829480"/>
            <a:ext cx="233679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-14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</a:fld>
            <a:endParaRPr sz="13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045" y="886618"/>
            <a:ext cx="7562850" cy="319849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广泛使用且实用的模式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6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sz="2000" u="heavy" spc="-13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+mn-ea"/>
                <a:cs typeface="思源黑体" panose="020B0400000000000000" charset="-122"/>
                <a:hlinkClick r:id="rId1"/>
              </a:rPr>
              <a:t>http://en.wikipedia.org/wiki/Template_method_pattern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定义算法的轮廓或骨架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295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具体细节留待以后具体的实现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Char char="–"/>
              <a:tabLst>
                <a:tab pos="94932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隐藏大量的模板代码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415925" indent="-399415">
              <a:spcBef>
                <a:spcPts val="28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200" spc="-7" dirty="0">
                <a:latin typeface="+mn-ea"/>
                <a:cs typeface="思源黑体" panose="020B0400000000000000" charset="-122"/>
              </a:rPr>
              <a:t>Spring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提供了许多模板类</a:t>
            </a:r>
            <a:endParaRPr sz="2200" dirty="0">
              <a:latin typeface="+mn-ea"/>
              <a:cs typeface="思源黑体" panose="020B0400000000000000" charset="-122"/>
            </a:endParaRPr>
          </a:p>
          <a:p>
            <a:pPr marL="949325" indent="-398780">
              <a:spcBef>
                <a:spcPts val="295"/>
              </a:spcBef>
              <a:buClr>
                <a:srgbClr val="33928A"/>
              </a:buClr>
              <a:buFont typeface="思源黑体" panose="020B0400000000000000" charset="-122"/>
              <a:buChar char="–"/>
              <a:tabLst>
                <a:tab pos="949325" algn="l"/>
              </a:tabLst>
            </a:pPr>
            <a:r>
              <a:rPr sz="2000" b="1" spc="-7" dirty="0">
                <a:solidFill>
                  <a:srgbClr val="0000FF"/>
                </a:solidFill>
                <a:latin typeface="+mn-ea"/>
                <a:cs typeface="思源黑体" panose="020B0400000000000000" charset="-122"/>
              </a:rPr>
              <a:t>JdbcTemplate</a:t>
            </a:r>
            <a:r>
              <a:rPr sz="2000" spc="-7" dirty="0">
                <a:latin typeface="+mn-ea"/>
                <a:cs typeface="思源黑体" panose="020B0400000000000000" charset="-122"/>
              </a:rPr>
              <a:t>,</a:t>
            </a:r>
            <a:r>
              <a:rPr sz="2000" spc="-133" dirty="0">
                <a:latin typeface="+mn-ea"/>
                <a:cs typeface="思源黑体" panose="020B0400000000000000" charset="-122"/>
              </a:rPr>
              <a:t> 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JmsTemplate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949325" indent="-398780">
              <a:spcBef>
                <a:spcPts val="300"/>
              </a:spcBef>
              <a:buClr>
                <a:srgbClr val="33928A"/>
              </a:buClr>
              <a:buFont typeface="思源黑体" panose="020B0400000000000000" charset="-122"/>
              <a:buChar char="–"/>
              <a:tabLst>
                <a:tab pos="949325" algn="l"/>
              </a:tabLst>
            </a:pPr>
            <a:r>
              <a:rPr sz="2000" b="1" spc="-7" dirty="0">
                <a:latin typeface="+mn-ea"/>
                <a:cs typeface="思源黑体" panose="020B0400000000000000" charset="-122"/>
              </a:rPr>
              <a:t>RestTemplate</a:t>
            </a:r>
            <a:r>
              <a:rPr sz="2000" spc="-7" dirty="0">
                <a:latin typeface="+mn-ea"/>
                <a:cs typeface="思源黑体" panose="020B0400000000000000" charset="-122"/>
              </a:rPr>
              <a:t>, 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WebServiceTemplate</a:t>
            </a:r>
            <a:r>
              <a:rPr sz="2000" b="1" spc="-993" dirty="0">
                <a:latin typeface="+mn-ea"/>
                <a:cs typeface="思源黑体" panose="020B0400000000000000" charset="-122"/>
              </a:rPr>
              <a:t> </a:t>
            </a:r>
            <a:r>
              <a:rPr sz="2000" dirty="0">
                <a:latin typeface="+mn-ea"/>
                <a:cs typeface="思源黑体" panose="020B0400000000000000" charset="-122"/>
              </a:rPr>
              <a:t>…</a:t>
            </a:r>
            <a:endParaRPr sz="2000" dirty="0">
              <a:latin typeface="+mn-ea"/>
              <a:cs typeface="思源黑体" panose="020B0400000000000000" charset="-122"/>
            </a:endParaRPr>
          </a:p>
          <a:p>
            <a:pPr marL="551180">
              <a:spcBef>
                <a:spcPts val="300"/>
              </a:spcBef>
            </a:pPr>
            <a:r>
              <a:rPr sz="2000" dirty="0">
                <a:solidFill>
                  <a:srgbClr val="33928A"/>
                </a:solidFill>
                <a:latin typeface="+mn-ea"/>
                <a:cs typeface="思源黑体" panose="020B0400000000000000" charset="-122"/>
              </a:rPr>
              <a:t>–  </a:t>
            </a:r>
            <a:r>
              <a:rPr lang="zh-CN" altLang="en-US" sz="2000" dirty="0">
                <a:latin typeface="+mn-ea"/>
                <a:cs typeface="思源黑体" panose="020B0400000000000000" charset="-122"/>
              </a:rPr>
              <a:t>大部分隐藏了低级资源管理 </a:t>
            </a:r>
            <a:endParaRPr lang="zh-CN" altLang="en-US" sz="2000" dirty="0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3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41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70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87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73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59" y="54406"/>
                </a:lnTo>
                <a:lnTo>
                  <a:pt x="66446" y="54978"/>
                </a:lnTo>
                <a:lnTo>
                  <a:pt x="70281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6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8"/>
                </a:moveTo>
                <a:lnTo>
                  <a:pt x="0" y="146678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5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5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3" y="14403"/>
                </a:lnTo>
                <a:lnTo>
                  <a:pt x="6383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6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+mn-ea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1" y="249667"/>
            <a:ext cx="6750000" cy="381000"/>
          </a:xfrm>
          <a:prstGeom prst="rect">
            <a:avLst/>
          </a:prstGeom>
        </p:spPr>
        <p:txBody>
          <a:bodyPr vert="horz" wrap="square" lIns="0" tIns="12699" rIns="0" bIns="0" rtlCol="0" anchor="ctr">
            <a:spAutoFit/>
          </a:bodyPr>
          <a:lstStyle/>
          <a:p>
            <a:pPr marL="17145">
              <a:spcBef>
                <a:spcPts val="135"/>
              </a:spcBef>
            </a:pPr>
            <a:r>
              <a:rPr spc="-147" dirty="0">
                <a:latin typeface="+mn-ea"/>
                <a:ea typeface="+mn-ea"/>
              </a:rPr>
              <a:t>Spring</a:t>
            </a:r>
            <a:r>
              <a:rPr lang="zh-CN" altLang="en-US" spc="-147" dirty="0">
                <a:latin typeface="+mn-ea"/>
                <a:ea typeface="+mn-ea"/>
              </a:rPr>
              <a:t>的</a:t>
            </a:r>
            <a:r>
              <a:rPr spc="-133" dirty="0">
                <a:latin typeface="+mn-ea"/>
                <a:ea typeface="+mn-ea"/>
              </a:rPr>
              <a:t>JdbcTemplate</a:t>
            </a:r>
            <a:endParaRPr spc="-133" dirty="0">
              <a:latin typeface="+mn-ea"/>
              <a:ea typeface="+mn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987" y="887374"/>
            <a:ext cx="6729095" cy="250444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18465" indent="-401955">
              <a:spcBef>
                <a:spcPts val="41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大大简化了</a:t>
            </a:r>
            <a:r>
              <a:rPr sz="2200" dirty="0">
                <a:latin typeface="+mn-ea"/>
                <a:cs typeface="思源黑体" panose="020B0400000000000000" charset="-122"/>
              </a:rPr>
              <a:t>JDBC</a:t>
            </a:r>
            <a:r>
              <a:rPr sz="2200" spc="-293" dirty="0">
                <a:latin typeface="+mn-ea"/>
                <a:cs typeface="思源黑体" panose="020B0400000000000000" charset="-122"/>
              </a:rPr>
              <a:t>  </a:t>
            </a:r>
            <a:r>
              <a:rPr sz="2200" spc="-7" dirty="0">
                <a:latin typeface="+mn-ea"/>
                <a:cs typeface="思源黑体" panose="020B0400000000000000" charset="-122"/>
              </a:rPr>
              <a:t>API</a:t>
            </a: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的使用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51865" lvl="1" indent="-436245">
              <a:spcBef>
                <a:spcPts val="260"/>
              </a:spcBef>
              <a:buClr>
                <a:srgbClr val="138B7B"/>
              </a:buClr>
              <a:buChar char="-"/>
              <a:tabLst>
                <a:tab pos="95186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消除重复的模板代码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51865" lvl="1" indent="-436245">
              <a:spcBef>
                <a:spcPts val="300"/>
              </a:spcBef>
              <a:buClr>
                <a:srgbClr val="138B7B"/>
              </a:buClr>
              <a:buChar char="-"/>
              <a:tabLst>
                <a:tab pos="95186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减轻引起错误的常见原因</a:t>
            </a:r>
            <a:endParaRPr sz="2000">
              <a:latin typeface="+mn-ea"/>
              <a:cs typeface="思源黑体" panose="020B0400000000000000" charset="-122"/>
            </a:endParaRPr>
          </a:p>
          <a:p>
            <a:pPr marL="951865" lvl="1" indent="-436245">
              <a:spcBef>
                <a:spcPts val="300"/>
              </a:spcBef>
              <a:buClr>
                <a:srgbClr val="138B7B"/>
              </a:buClr>
              <a:buChar char="-"/>
              <a:tabLst>
                <a:tab pos="95186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正确处理</a:t>
            </a:r>
            <a:r>
              <a:rPr sz="2000" b="1" spc="-7" dirty="0">
                <a:latin typeface="+mn-ea"/>
                <a:cs typeface="思源黑体" panose="020B0400000000000000" charset="-122"/>
              </a:rPr>
              <a:t>SQLExceptions</a:t>
            </a:r>
            <a:endParaRPr sz="2000">
              <a:latin typeface="+mn-ea"/>
              <a:cs typeface="思源黑体" panose="020B0400000000000000" charset="-122"/>
            </a:endParaRPr>
          </a:p>
          <a:p>
            <a:pPr lvl="1">
              <a:spcBef>
                <a:spcPts val="25"/>
              </a:spcBef>
              <a:buClr>
                <a:srgbClr val="138B7B"/>
              </a:buClr>
              <a:buFont typeface="思源黑体" panose="020B0400000000000000" charset="-122"/>
              <a:buChar char="-"/>
            </a:pPr>
            <a:endParaRPr sz="2650">
              <a:latin typeface="+mn-ea"/>
              <a:cs typeface="思源黑体" panose="020B0400000000000000" charset="-122"/>
            </a:endParaRPr>
          </a:p>
          <a:p>
            <a:pPr marL="418465" indent="-401955"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200" spc="-7" dirty="0">
                <a:latin typeface="+mn-ea"/>
                <a:cs typeface="思源黑体" panose="020B0400000000000000" charset="-122"/>
              </a:rPr>
              <a:t>在不牺牲性能的情况下</a:t>
            </a:r>
            <a:endParaRPr sz="2200">
              <a:latin typeface="+mn-ea"/>
              <a:cs typeface="思源黑体" panose="020B0400000000000000" charset="-122"/>
            </a:endParaRPr>
          </a:p>
          <a:p>
            <a:pPr marL="951865" lvl="1" indent="-436245">
              <a:spcBef>
                <a:spcPts val="285"/>
              </a:spcBef>
              <a:buClr>
                <a:srgbClr val="138B7B"/>
              </a:buClr>
              <a:buChar char="-"/>
              <a:tabLst>
                <a:tab pos="951865" algn="l"/>
              </a:tabLst>
            </a:pP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提供对标准</a:t>
            </a:r>
            <a:r>
              <a:rPr lang="en-US" altLang="zh-CN" sz="2000" spc="-7" dirty="0">
                <a:latin typeface="+mn-ea"/>
                <a:cs typeface="思源黑体" panose="020B0400000000000000" charset="-122"/>
              </a:rPr>
              <a:t>JDBC</a:t>
            </a:r>
            <a:r>
              <a:rPr lang="zh-CN" altLang="en-US" sz="2000" spc="-7" dirty="0">
                <a:latin typeface="+mn-ea"/>
                <a:cs typeface="思源黑体" panose="020B0400000000000000" charset="-122"/>
              </a:rPr>
              <a:t>结构的完全访问</a:t>
            </a:r>
            <a:endParaRPr lang="zh-CN" altLang="en-US" sz="2000" spc="-7" dirty="0">
              <a:latin typeface="+mn-ea"/>
              <a:cs typeface="思源黑体" panose="020B0400000000000000" charset="-122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50075" y="206849"/>
            <a:ext cx="1904999" cy="19049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24697" y="4829480"/>
            <a:ext cx="233679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2075"/>
              </a:lnSpc>
            </a:pPr>
            <a:fld id="{81D60167-4931-47E6-BA6A-407CBD079E47}" type="slidenum">
              <a:rPr sz="1300" spc="-140" dirty="0">
                <a:solidFill>
                  <a:srgbClr val="00253E"/>
                </a:solidFill>
                <a:latin typeface="+mn-ea"/>
                <a:cs typeface="思源黑体" panose="020B0400000000000000" charset="-122"/>
              </a:rPr>
            </a:fld>
            <a:endParaRPr sz="1300">
              <a:latin typeface="+mn-ea"/>
              <a:cs typeface="思源黑体" panose="020B04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14906" y="3585211"/>
            <a:ext cx="4548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400" spc="6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“Life </a:t>
            </a:r>
            <a:r>
              <a:rPr sz="2400" spc="-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is too short to write</a:t>
            </a:r>
            <a:r>
              <a:rPr sz="2400" spc="-173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 </a:t>
            </a:r>
            <a:r>
              <a:rPr sz="2400" spc="6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JDBC!”</a:t>
            </a:r>
            <a:endParaRPr lang="zh-CN" altLang="en-US" sz="2400">
              <a:latin typeface="+mn-ea"/>
              <a:cs typeface="思源黑体" panose="020B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98215" y="4047491"/>
            <a:ext cx="377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i="1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- </a:t>
            </a:r>
            <a:r>
              <a:rPr i="1" spc="-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Rod </a:t>
            </a:r>
            <a:r>
              <a:rPr i="1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Johnson co-founder </a:t>
            </a:r>
            <a:r>
              <a:rPr i="1" spc="-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of</a:t>
            </a:r>
            <a:r>
              <a:rPr i="1" spc="-140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 </a:t>
            </a:r>
            <a:r>
              <a:rPr i="1" spc="-7" dirty="0">
                <a:solidFill>
                  <a:srgbClr val="0000FF"/>
                </a:solidFill>
                <a:latin typeface="+mn-ea"/>
                <a:cs typeface="思源黑体" panose="020B0400000000000000" charset="-122"/>
                <a:sym typeface="思源黑体" panose="020B0400000000000000" charset="-122"/>
              </a:rPr>
              <a:t>Spring</a:t>
            </a:r>
            <a:endParaRPr lang="zh-CN" altLang="en-US">
              <a:latin typeface="+mn-ea"/>
              <a:cs typeface="思源黑体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665ef690-0b90-4ec6-b7c8-76d3a227c837}"/>
  <p:tag name="TABLE_ENDDRAG_ORIGIN_RECT" val="661*244"/>
  <p:tag name="TABLE_ENDDRAG_RECT" val="42*64*661*244"/>
</p:tagLst>
</file>

<file path=ppt/tags/tag2.xml><?xml version="1.0" encoding="utf-8"?>
<p:tagLst xmlns:p="http://schemas.openxmlformats.org/presentationml/2006/main">
  <p:tag name="KSO_WM_UNIT_TABLE_BEAUTIFY" val="smartTable{f21d9989-cd34-4207-ba53-d754ece353da}"/>
</p:tagLst>
</file>

<file path=ppt/tags/tag3.xml><?xml version="1.0" encoding="utf-8"?>
<p:tagLst xmlns:p="http://schemas.openxmlformats.org/presentationml/2006/main">
  <p:tag name="COMMONDATA" val="eyJoZGlkIjoiYmNiMTZiNDliMzkyYzY3MGEyOTZjYjVkYzMyODA5Nj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FDE"/>
      </a:hlink>
      <a:folHlink>
        <a:srgbClr val="800080"/>
      </a:folHlink>
    </a:clrScheme>
    <a:fontScheme name="Office">
      <a:majorFont>
        <a:latin typeface="思源黑体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思源黑体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思源黑体"/>
        <a:font script="Hebr" typeface="思源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思源黑体"/>
        <a:font script="Hebr" typeface="思源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"/>
        <a:ea typeface=""/>
        <a:cs typeface=""/>
        <a:font script="Jpan" typeface="ＭＳ Ｐゴシック"/>
        <a:font script="Hang" typeface="맑은 고딕"/>
        <a:font script="Hans" typeface="思源黑体"/>
        <a:font script="Hant" typeface="新細明體"/>
        <a:font script="Arab" typeface="思源黑体"/>
        <a:font script="Hebr" typeface="思源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12782</Words>
  <Application>WPS 演示</Application>
  <PresentationFormat>全屏显示(16:9)</PresentationFormat>
  <Paragraphs>1005</Paragraphs>
  <Slides>63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Arial</vt:lpstr>
      <vt:lpstr>宋体</vt:lpstr>
      <vt:lpstr>Wingdings</vt:lpstr>
      <vt:lpstr>思源黑体</vt:lpstr>
      <vt:lpstr>Arial</vt:lpstr>
      <vt:lpstr>黑体</vt:lpstr>
      <vt:lpstr>Source Han Sans SC Bold</vt:lpstr>
      <vt:lpstr>Source Han Sans SC Regular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传统JDBC代码中的冗余、易错代码</vt:lpstr>
      <vt:lpstr>传统JDBC代码中的冗余、易错代码</vt:lpstr>
      <vt:lpstr>传统JDBC代码中的冗余、易错代码</vt:lpstr>
      <vt:lpstr>Spring JDBC简介  </vt:lpstr>
      <vt:lpstr>模板设计模式</vt:lpstr>
      <vt:lpstr>Spring的JdbcTemplate</vt:lpstr>
      <vt:lpstr>JdbcTemplate简介 </vt:lpstr>
      <vt:lpstr>JdbcTemplate简介</vt:lpstr>
      <vt:lpstr>使用回调</vt:lpstr>
      <vt:lpstr>创建一个JdbcTemplate</vt:lpstr>
      <vt:lpstr>JdbcTemplate基本使用 </vt:lpstr>
      <vt:lpstr>实现一个基于JDBC的存储库</vt:lpstr>
      <vt:lpstr>使用JdbcTemplate查询</vt:lpstr>
      <vt:lpstr>查询简单的Java类型</vt:lpstr>
      <vt:lpstr>绑定变量的查询</vt:lpstr>
      <vt:lpstr>写数据库（1）</vt:lpstr>
      <vt:lpstr>写数据库（2）</vt:lpstr>
      <vt:lpstr>处理结果集 </vt:lpstr>
      <vt:lpstr>一般查询</vt:lpstr>
      <vt:lpstr>查询Generic Maps（1）</vt:lpstr>
      <vt:lpstr>查询Generic Maps（2）</vt:lpstr>
      <vt:lpstr>查询Domain Object</vt:lpstr>
      <vt:lpstr>RowMapper用于映射行</vt:lpstr>
      <vt:lpstr>查询Domain Objects （1）</vt:lpstr>
      <vt:lpstr>查询Domain Objects （2）</vt:lpstr>
      <vt:lpstr>异常处理 </vt:lpstr>
      <vt:lpstr>异常处理与Spring</vt:lpstr>
      <vt:lpstr>数据访问Exceptions</vt:lpstr>
      <vt:lpstr>Spring的数据访问Exceptions</vt:lpstr>
      <vt:lpstr>总结</vt:lpstr>
      <vt:lpstr>PowerPoint 演示文稿</vt:lpstr>
      <vt:lpstr>事务介绍</vt:lpstr>
      <vt:lpstr>什么是事务</vt:lpstr>
      <vt:lpstr>部分故障（在非事务操作中）</vt:lpstr>
      <vt:lpstr>Java事务管理</vt:lpstr>
      <vt:lpstr>局部和全局的事务管理</vt:lpstr>
      <vt:lpstr>事务代码模式</vt:lpstr>
      <vt:lpstr>Java事务API——不同资源的不同API(难以使用)</vt:lpstr>
      <vt:lpstr>Java中的全局事务——Java事务API(JTA)(难以使用)</vt:lpstr>
      <vt:lpstr>Java事务管理的问题</vt:lpstr>
      <vt:lpstr>Spring事务管理</vt:lpstr>
      <vt:lpstr>Spring事务管理 – 1</vt:lpstr>
      <vt:lpstr>PlatformTransactionManager的实现</vt:lpstr>
      <vt:lpstr>@Transactional配置</vt:lpstr>
      <vt:lpstr>声明式事务管理</vt:lpstr>
      <vt:lpstr>@Transactional：到底发生了什么？</vt:lpstr>
      <vt:lpstr>@Transactional – 在类级别</vt:lpstr>
      <vt:lpstr>@Transactional – 在类和方法级别</vt:lpstr>
      <vt:lpstr>事务的传播</vt:lpstr>
      <vt:lpstr>理解事务传播</vt:lpstr>
      <vt:lpstr>理解事务传播</vt:lpstr>
      <vt:lpstr>Spring的事务传播</vt:lpstr>
      <vt:lpstr>REQUIRED</vt:lpstr>
      <vt:lpstr>REQUIRES_NEW</vt:lpstr>
      <vt:lpstr>传播规则由代理强制执行</vt:lpstr>
      <vt:lpstr>7. 传播级别与它们的行为</vt:lpstr>
      <vt:lpstr>回滚规则</vt:lpstr>
      <vt:lpstr>默认行为</vt:lpstr>
      <vt:lpstr>rollbackFor 和noRollbackFor</vt:lpstr>
      <vt:lpstr>集成测试中的@Transactional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185</cp:revision>
  <dcterms:created xsi:type="dcterms:W3CDTF">2021-06-16T02:49:00Z</dcterms:created>
  <dcterms:modified xsi:type="dcterms:W3CDTF">2022-07-01T03:04:36Z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KSOProductBuildVer">
    <vt:lpwstr>2052-11.1.0.11830</vt:lpwstr>
  </property>
  <property fmtid="{D5CDD505-2E9C-101B-9397-08002B2CF9AE}" pid="4" name="ICV">
    <vt:lpwstr>F6ABFDA2F3E54AACBA6FA934F913D49B</vt:lpwstr>
  </property>
</Properties>
</file>